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473" r:id="rId3"/>
    <p:sldId id="472" r:id="rId4"/>
    <p:sldId id="557" r:id="rId5"/>
    <p:sldId id="316" r:id="rId6"/>
    <p:sldId id="476" r:id="rId7"/>
    <p:sldId id="558" r:id="rId8"/>
    <p:sldId id="474" r:id="rId9"/>
    <p:sldId id="475" r:id="rId10"/>
    <p:sldId id="356" r:id="rId11"/>
    <p:sldId id="478" r:id="rId12"/>
    <p:sldId id="574" r:id="rId13"/>
    <p:sldId id="325" r:id="rId14"/>
    <p:sldId id="354" r:id="rId15"/>
    <p:sldId id="397" r:id="rId16"/>
    <p:sldId id="414" r:id="rId17"/>
    <p:sldId id="487" r:id="rId18"/>
    <p:sldId id="420" r:id="rId19"/>
    <p:sldId id="465" r:id="rId20"/>
    <p:sldId id="464" r:id="rId21"/>
    <p:sldId id="466" r:id="rId22"/>
    <p:sldId id="379" r:id="rId23"/>
    <p:sldId id="338" r:id="rId24"/>
    <p:sldId id="343" r:id="rId25"/>
    <p:sldId id="407" r:id="rId26"/>
    <p:sldId id="559" r:id="rId27"/>
    <p:sldId id="541" r:id="rId28"/>
    <p:sldId id="575" r:id="rId29"/>
    <p:sldId id="542" r:id="rId30"/>
    <p:sldId id="579" r:id="rId31"/>
    <p:sldId id="543" r:id="rId32"/>
    <p:sldId id="544" r:id="rId33"/>
    <p:sldId id="550" r:id="rId34"/>
    <p:sldId id="562" r:id="rId35"/>
    <p:sldId id="568" r:id="rId36"/>
    <p:sldId id="566" r:id="rId37"/>
    <p:sldId id="567" r:id="rId38"/>
    <p:sldId id="570" r:id="rId39"/>
    <p:sldId id="561" r:id="rId40"/>
    <p:sldId id="572" r:id="rId41"/>
    <p:sldId id="545" r:id="rId42"/>
    <p:sldId id="546" r:id="rId43"/>
    <p:sldId id="573" r:id="rId44"/>
    <p:sldId id="548" r:id="rId45"/>
    <p:sldId id="549" r:id="rId46"/>
    <p:sldId id="580" r:id="rId47"/>
    <p:sldId id="581" r:id="rId48"/>
    <p:sldId id="582" r:id="rId49"/>
    <p:sldId id="551" r:id="rId50"/>
    <p:sldId id="488" r:id="rId51"/>
    <p:sldId id="477" r:id="rId52"/>
    <p:sldId id="552" r:id="rId53"/>
    <p:sldId id="553" r:id="rId54"/>
    <p:sldId id="554" r:id="rId55"/>
    <p:sldId id="532" r:id="rId56"/>
    <p:sldId id="555" r:id="rId57"/>
    <p:sldId id="490" r:id="rId58"/>
    <p:sldId id="491" r:id="rId59"/>
    <p:sldId id="492" r:id="rId60"/>
    <p:sldId id="493" r:id="rId61"/>
    <p:sldId id="556" r:id="rId62"/>
    <p:sldId id="583" r:id="rId63"/>
    <p:sldId id="584" r:id="rId64"/>
    <p:sldId id="385" r:id="rId65"/>
    <p:sldId id="576" r:id="rId66"/>
    <p:sldId id="453" r:id="rId67"/>
    <p:sldId id="479" r:id="rId68"/>
    <p:sldId id="381" r:id="rId69"/>
    <p:sldId id="391" r:id="rId70"/>
    <p:sldId id="382" r:id="rId71"/>
    <p:sldId id="390" r:id="rId72"/>
    <p:sldId id="578" r:id="rId73"/>
    <p:sldId id="394" r:id="rId74"/>
    <p:sldId id="386" r:id="rId75"/>
    <p:sldId id="484" r:id="rId76"/>
    <p:sldId id="485" r:id="rId77"/>
    <p:sldId id="388" r:id="rId78"/>
    <p:sldId id="392"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04D"/>
    <a:srgbClr val="FFFF00"/>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543" autoAdjust="0"/>
    <p:restoredTop sz="86858" autoAdjust="0"/>
  </p:normalViewPr>
  <p:slideViewPr>
    <p:cSldViewPr>
      <p:cViewPr>
        <p:scale>
          <a:sx n="70" d="100"/>
          <a:sy n="70" d="100"/>
        </p:scale>
        <p:origin x="1416" y="22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4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1-25T23:42:59.539"/>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6EB99A31-C54D-4337-A637-2DD5A811314B}" emma:medium="tactile" emma:mode="ink">
          <msink:context xmlns:msink="http://schemas.microsoft.com/ink/2010/main" type="inkDrawing" rotatedBoundingBox="7393,5247 7393,5270 7378,5270 7378,5247" shapeName="Other"/>
        </emma:interpretation>
      </emma:emma>
    </inkml:annotationXML>
    <inkml:trace contextRef="#ctx0" brushRef="#br0">0 0 10 0,'0'0'15'0,"0"0"-12"16,0 0-2-16,0 1 0 16,0-1 4-16,0 3 1 15,0-2 2-15,0-1-2 16,0 0-1-16,0 0-1 15,0 0 0-15,0 2 0 16,0-2-3-16,0 0-1 0,0 0-5 16,0 1 3-16,0-1-4 15,0 0 4-15,0 4 0 16,0 1-2-16,0 1-15 16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1-25T23:43:24.040"/>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1ADD2BB3-0849-41AD-8C8C-2D651FC51FFA}" emma:medium="tactile" emma:mode="ink">
          <msink:context xmlns:msink="http://schemas.microsoft.com/ink/2010/main" type="inkDrawing" rotatedBoundingBox="14055,8195 14235,8184 14237,8212 14057,8224" shapeName="Other"/>
        </emma:interpretation>
      </emma:emma>
    </inkml:annotationXML>
    <inkml:trace contextRef="#ctx0" brushRef="#br0">180 16 61 0,'-47'-12'51'0,"24"8"-51"16,-5 4-10-16,7 0-19 16,3 0 12-16,4 0 11 0,2 4 2 15,4 3-4 1,3-2-2-16,1 5-2 0,4-6-2 16</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1-25T23:44:04.343"/>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D08FF8A0-0F06-436C-BE33-A19183E90271}" emma:medium="tactile" emma:mode="ink">
          <msink:context xmlns:msink="http://schemas.microsoft.com/ink/2010/main" type="inkDrawing" rotatedBoundingBox="15301,14432 15374,14389 15384,14405 15310,14448" shapeName="Other"/>
        </emma:interpretation>
      </emma:emma>
    </inkml:annotationXML>
    <inkml:trace contextRef="#ctx0" brushRef="#br0">78 0 112 0,'-35'1'7'0,"24"4"-10"16,2 4 3-16,1-2-17 15,-1 4 8-15,9-11-8 0,0 3 0 16,-2-3 11-16,2 0 5 15,-4 0-18-15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CF8649B2-0CD9-49A6-B0D4-62BF955489EB}" type="datetimeFigureOut">
              <a:rPr lang="en-US" altLang="en-US"/>
              <a:pPr>
                <a:defRPr/>
              </a:pPr>
              <a:t>1/21/2020</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DDFB4407-B4DB-48F3-BCB3-70B2057A1935}" type="slidenum">
              <a:rPr lang="en-US" altLang="en-US"/>
              <a:pPr>
                <a:defRPr/>
              </a:pPr>
              <a:t>‹#›</a:t>
            </a:fld>
            <a:endParaRPr lang="en-US" altLang="en-US"/>
          </a:p>
        </p:txBody>
      </p:sp>
    </p:spTree>
    <p:extLst>
      <p:ext uri="{BB962C8B-B14F-4D97-AF65-F5344CB8AC3E}">
        <p14:creationId xmlns:p14="http://schemas.microsoft.com/office/powerpoint/2010/main" val="875038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C0EE8E6-3246-4DA4-A53A-DF39FEFF3065}" type="datetime1">
              <a:rPr lang="en-US" altLang="en-US" smtClean="0"/>
              <a:t>1/21/2020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E16F26AE-3A03-44C2-ADF3-5C904C8CB187}" type="slidenum">
              <a:rPr lang="en-US" altLang="en-US"/>
              <a:pPr>
                <a:defRPr/>
              </a:pPr>
              <a:t>‹#›</a:t>
            </a:fld>
            <a:endParaRPr lang="en-US" altLang="en-US"/>
          </a:p>
        </p:txBody>
      </p:sp>
    </p:spTree>
    <p:extLst>
      <p:ext uri="{BB962C8B-B14F-4D97-AF65-F5344CB8AC3E}">
        <p14:creationId xmlns:p14="http://schemas.microsoft.com/office/powerpoint/2010/main" val="198563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DF8E66-32EA-4EC4-925B-358CED2A9FD9}" type="datetime1">
              <a:rPr lang="en-US" altLang="en-US" smtClean="0"/>
              <a:t>1/21/2020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DF16B8C-657C-4696-ABF4-9D5204E46025}" type="slidenum">
              <a:rPr lang="en-US" altLang="en-US"/>
              <a:pPr>
                <a:defRPr/>
              </a:pPr>
              <a:t>‹#›</a:t>
            </a:fld>
            <a:endParaRPr lang="en-US" altLang="en-US"/>
          </a:p>
        </p:txBody>
      </p:sp>
    </p:spTree>
    <p:extLst>
      <p:ext uri="{BB962C8B-B14F-4D97-AF65-F5344CB8AC3E}">
        <p14:creationId xmlns:p14="http://schemas.microsoft.com/office/powerpoint/2010/main" val="336980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7D77D1E-3E63-4AA3-A847-31E7D986CAD7}" type="datetime1">
              <a:rPr lang="en-US" altLang="en-US" smtClean="0"/>
              <a:t>1/21/2020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23E0D44-5885-482B-A951-FB04CB57D819}" type="slidenum">
              <a:rPr lang="en-US" altLang="en-US"/>
              <a:pPr>
                <a:defRPr/>
              </a:pPr>
              <a:t>‹#›</a:t>
            </a:fld>
            <a:endParaRPr lang="en-US" altLang="en-US"/>
          </a:p>
        </p:txBody>
      </p:sp>
    </p:spTree>
    <p:extLst>
      <p:ext uri="{BB962C8B-B14F-4D97-AF65-F5344CB8AC3E}">
        <p14:creationId xmlns:p14="http://schemas.microsoft.com/office/powerpoint/2010/main" val="113831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A339A29-6BC4-4E5E-A7C9-B8D7D534DFFD}" type="datetime1">
              <a:rPr lang="en-US" altLang="en-US" smtClean="0"/>
              <a:t>1/21/2020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sz="1600">
                <a:solidFill>
                  <a:schemeClr val="tx1"/>
                </a:solidFill>
              </a:defRPr>
            </a:lvl1pPr>
          </a:lstStyle>
          <a:p>
            <a:pPr>
              <a:defRPr/>
            </a:pPr>
            <a:fld id="{9695C8B4-01A2-485F-8B64-4640E234E3BB}" type="slidenum">
              <a:rPr lang="en-US" altLang="en-US" smtClean="0"/>
              <a:pPr>
                <a:defRPr/>
              </a:pPr>
              <a:t>‹#›</a:t>
            </a:fld>
            <a:endParaRPr lang="en-US" altLang="en-US"/>
          </a:p>
        </p:txBody>
      </p:sp>
    </p:spTree>
    <p:extLst>
      <p:ext uri="{BB962C8B-B14F-4D97-AF65-F5344CB8AC3E}">
        <p14:creationId xmlns:p14="http://schemas.microsoft.com/office/powerpoint/2010/main" val="301908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C82D3BF-4785-4204-BDD9-4974D8128B0C}" type="datetime1">
              <a:rPr lang="en-US" altLang="en-US" smtClean="0"/>
              <a:t>1/21/2020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33CFAE1-7E2D-4B6D-8CD6-8D9E87847327}" type="slidenum">
              <a:rPr lang="en-US" altLang="en-US"/>
              <a:pPr>
                <a:defRPr/>
              </a:pPr>
              <a:t>‹#›</a:t>
            </a:fld>
            <a:endParaRPr lang="en-US" altLang="en-US"/>
          </a:p>
        </p:txBody>
      </p:sp>
    </p:spTree>
    <p:extLst>
      <p:ext uri="{BB962C8B-B14F-4D97-AF65-F5344CB8AC3E}">
        <p14:creationId xmlns:p14="http://schemas.microsoft.com/office/powerpoint/2010/main" val="241624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EFF5575-F27C-411B-961D-E3D8E818BD8A}" type="datetime1">
              <a:rPr lang="en-US" altLang="en-US" smtClean="0"/>
              <a:t>1/21/2020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E9C7810-D49F-43AD-A2F3-362A958DA5BE}" type="slidenum">
              <a:rPr lang="en-US" altLang="en-US"/>
              <a:pPr>
                <a:defRPr/>
              </a:pPr>
              <a:t>‹#›</a:t>
            </a:fld>
            <a:endParaRPr lang="en-US" altLang="en-US"/>
          </a:p>
        </p:txBody>
      </p:sp>
    </p:spTree>
    <p:extLst>
      <p:ext uri="{BB962C8B-B14F-4D97-AF65-F5344CB8AC3E}">
        <p14:creationId xmlns:p14="http://schemas.microsoft.com/office/powerpoint/2010/main" val="288884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DFFF3E7-B98A-4B3E-BBD2-530B8C4971FF}" type="datetime1">
              <a:rPr lang="en-US" altLang="en-US" smtClean="0"/>
              <a:t>1/21/2020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8AFD554-3BF6-40D5-9AF3-EEC856B204F7}" type="slidenum">
              <a:rPr lang="en-US" altLang="en-US"/>
              <a:pPr>
                <a:defRPr/>
              </a:pPr>
              <a:t>‹#›</a:t>
            </a:fld>
            <a:endParaRPr lang="en-US" altLang="en-US"/>
          </a:p>
        </p:txBody>
      </p:sp>
    </p:spTree>
    <p:extLst>
      <p:ext uri="{BB962C8B-B14F-4D97-AF65-F5344CB8AC3E}">
        <p14:creationId xmlns:p14="http://schemas.microsoft.com/office/powerpoint/2010/main" val="311784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5774A6E-1634-4BFC-9919-F9CA1361A91A}" type="datetime1">
              <a:rPr lang="en-US" altLang="en-US" smtClean="0"/>
              <a:t>1/21/2020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6F3015BD-3145-493A-885E-B2BF5637D895}" type="slidenum">
              <a:rPr lang="en-US" altLang="en-US"/>
              <a:pPr>
                <a:defRPr/>
              </a:pPr>
              <a:t>‹#›</a:t>
            </a:fld>
            <a:endParaRPr lang="en-US" altLang="en-US"/>
          </a:p>
        </p:txBody>
      </p:sp>
    </p:spTree>
    <p:extLst>
      <p:ext uri="{BB962C8B-B14F-4D97-AF65-F5344CB8AC3E}">
        <p14:creationId xmlns:p14="http://schemas.microsoft.com/office/powerpoint/2010/main" val="351311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D6FA954-4334-42E4-995B-44C0B9ADB2ED}" type="datetime1">
              <a:rPr lang="en-US" altLang="en-US" smtClean="0"/>
              <a:t>1/21/2020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FC93185D-6A19-4728-8B9E-9B3492F27ED7}" type="slidenum">
              <a:rPr lang="en-US" altLang="en-US"/>
              <a:pPr>
                <a:defRPr/>
              </a:pPr>
              <a:t>‹#›</a:t>
            </a:fld>
            <a:endParaRPr lang="en-US" altLang="en-US"/>
          </a:p>
        </p:txBody>
      </p:sp>
    </p:spTree>
    <p:extLst>
      <p:ext uri="{BB962C8B-B14F-4D97-AF65-F5344CB8AC3E}">
        <p14:creationId xmlns:p14="http://schemas.microsoft.com/office/powerpoint/2010/main" val="2672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E5189FD-7F9C-4569-A99C-A7A7A2AE994F}" type="datetime1">
              <a:rPr lang="en-US" altLang="en-US" smtClean="0"/>
              <a:t>1/21/2020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F4313CD-6C76-430F-8B0B-6AB881CFC0C7}" type="slidenum">
              <a:rPr lang="en-US" altLang="en-US"/>
              <a:pPr>
                <a:defRPr/>
              </a:pPr>
              <a:t>‹#›</a:t>
            </a:fld>
            <a:endParaRPr lang="en-US" altLang="en-US"/>
          </a:p>
        </p:txBody>
      </p:sp>
    </p:spTree>
    <p:extLst>
      <p:ext uri="{BB962C8B-B14F-4D97-AF65-F5344CB8AC3E}">
        <p14:creationId xmlns:p14="http://schemas.microsoft.com/office/powerpoint/2010/main" val="162413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23B8C0F-05DB-4508-A4AA-FB3E0E7A9F28}" type="datetime1">
              <a:rPr lang="en-US" altLang="en-US" smtClean="0"/>
              <a:t>1/21/2020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BD721BBE-FDE2-4DC5-B1CF-785468DBD9EC}" type="slidenum">
              <a:rPr lang="en-US" altLang="en-US"/>
              <a:pPr>
                <a:defRPr/>
              </a:pPr>
              <a:t>‹#›</a:t>
            </a:fld>
            <a:endParaRPr lang="en-US" altLang="en-US"/>
          </a:p>
        </p:txBody>
      </p:sp>
    </p:spTree>
    <p:extLst>
      <p:ext uri="{BB962C8B-B14F-4D97-AF65-F5344CB8AC3E}">
        <p14:creationId xmlns:p14="http://schemas.microsoft.com/office/powerpoint/2010/main" val="206882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219200"/>
            <a:ext cx="82296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2BE24571-8883-456B-A8BA-8EA95CEA4040}" type="datetime1">
              <a:rPr lang="en-US" altLang="en-US" smtClean="0"/>
              <a:t>1/21/2020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44C393DF-8602-425E-B424-DAAF248019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28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8" Type="http://schemas.openxmlformats.org/officeDocument/2006/relationships/image" Target="../media/image10.emf"/><Relationship Id="rId3" Type="http://schemas.openxmlformats.org/officeDocument/2006/relationships/image" Target="../media/image10.png"/><Relationship Id="rId2" Type="http://schemas.openxmlformats.org/officeDocument/2006/relationships/image" Target="../media/image110.png"/><Relationship Id="rId1" Type="http://schemas.openxmlformats.org/officeDocument/2006/relationships/slideLayout" Target="../slideLayouts/slideLayout2.xml"/><Relationship Id="rId11" Type="http://schemas.openxmlformats.org/officeDocument/2006/relationships/customXml" Target="../ink/ink2.xml"/><Relationship Id="rId5" Type="http://schemas.openxmlformats.org/officeDocument/2006/relationships/customXml" Target="../ink/ink1.xml"/><Relationship Id="rId28" Type="http://schemas.openxmlformats.org/officeDocument/2006/relationships/image" Target="../media/image15.emf"/><Relationship Id="rId10" Type="http://schemas.openxmlformats.org/officeDocument/2006/relationships/image" Target="../media/image6.emf"/><Relationship Id="rId19" Type="http://schemas.openxmlformats.org/officeDocument/2006/relationships/customXml" Target="../ink/ink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bcf.usc.edu/~gareth/IS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markdown.rstudio.com/lesson-1.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caesar0301/awesome-public-datasets#economics" TargetMode="External"/><Relationship Id="rId2" Type="http://schemas.openxmlformats.org/officeDocument/2006/relationships/hyperlink" Target="http://www.kdnuggets.com/datasets/government-local-public.html" TargetMode="External"/><Relationship Id="rId1" Type="http://schemas.openxmlformats.org/officeDocument/2006/relationships/slideLayout" Target="../slideLayouts/slideLayout2.xml"/><Relationship Id="rId5" Type="http://schemas.openxmlformats.org/officeDocument/2006/relationships/hyperlink" Target="http://www.databasesports.com/" TargetMode="External"/><Relationship Id="rId4" Type="http://schemas.openxmlformats.org/officeDocument/2006/relationships/hyperlink" Target="http://libguides.geneseo.edu/c.php?g=67454&amp;p=434785#s-lg-box-1300425"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1066800"/>
            <a:ext cx="7772400" cy="2362200"/>
          </a:xfrm>
        </p:spPr>
        <p:txBody>
          <a:bodyPr/>
          <a:lstStyle/>
          <a:p>
            <a:pPr eaLnBrk="1" hangingPunct="1"/>
            <a:r>
              <a:rPr lang="en-US" altLang="en-US" sz="4000" b="1" dirty="0"/>
              <a:t>Math 642</a:t>
            </a:r>
            <a:br>
              <a:rPr lang="en-US" altLang="en-US" sz="4000" dirty="0"/>
            </a:br>
            <a:r>
              <a:rPr lang="en-US" altLang="en-US" sz="4000" dirty="0"/>
              <a:t>Introduction to Machine Learning</a:t>
            </a:r>
            <a:br>
              <a:rPr lang="en-US" altLang="en-US" sz="4000" dirty="0"/>
            </a:br>
            <a:br>
              <a:rPr lang="en-US" altLang="en-US" sz="4000" dirty="0"/>
            </a:br>
            <a:r>
              <a:rPr lang="en-US" altLang="en-US" sz="3600" dirty="0"/>
              <a:t>Lecture 2: Unsupervised Learning: </a:t>
            </a:r>
            <a:br>
              <a:rPr lang="en-US" altLang="en-US" sz="3600" dirty="0"/>
            </a:br>
            <a:r>
              <a:rPr lang="en-US" altLang="en-US" sz="3600" dirty="0"/>
              <a:t>Principal Components Analysis, Clustering</a:t>
            </a:r>
            <a:endParaRPr lang="en-US" altLang="en-US" sz="4000" dirty="0"/>
          </a:p>
        </p:txBody>
      </p:sp>
      <p:sp>
        <p:nvSpPr>
          <p:cNvPr id="2051" name="Subtitle 2"/>
          <p:cNvSpPr>
            <a:spLocks noGrp="1"/>
          </p:cNvSpPr>
          <p:nvPr>
            <p:ph type="subTitle" idx="1"/>
          </p:nvPr>
        </p:nvSpPr>
        <p:spPr>
          <a:xfrm>
            <a:off x="1524000" y="4572000"/>
            <a:ext cx="6400800" cy="1752600"/>
          </a:xfrm>
        </p:spPr>
        <p:txBody>
          <a:bodyPr/>
          <a:lstStyle/>
          <a:p>
            <a:pPr eaLnBrk="1" hangingPunct="1"/>
            <a:r>
              <a:rPr lang="en-US" altLang="en-US" dirty="0">
                <a:solidFill>
                  <a:schemeClr val="tx1"/>
                </a:solidFill>
              </a:rPr>
              <a:t>Spring 2020</a:t>
            </a:r>
          </a:p>
        </p:txBody>
      </p:sp>
      <p:sp>
        <p:nvSpPr>
          <p:cNvPr id="2" name="Slide Number Placeholder 1"/>
          <p:cNvSpPr>
            <a:spLocks noGrp="1"/>
          </p:cNvSpPr>
          <p:nvPr>
            <p:ph type="sldNum" sz="quarter" idx="12"/>
          </p:nvPr>
        </p:nvSpPr>
        <p:spPr/>
        <p:txBody>
          <a:bodyPr/>
          <a:lstStyle/>
          <a:p>
            <a:pPr>
              <a:defRPr/>
            </a:pPr>
            <a:fld id="{E16F26AE-3A03-44C2-ADF3-5C904C8CB187}" type="slidenum">
              <a:rPr lang="en-US" altLang="en-US" smtClean="0"/>
              <a:pPr>
                <a:defRPr/>
              </a:pPr>
              <a:t>1</a:t>
            </a:fld>
            <a:endParaRPr lang="en-US" altLang="en-US"/>
          </a:p>
        </p:txBody>
      </p:sp>
      <p:sp>
        <p:nvSpPr>
          <p:cNvPr id="5" name="TextBox 4"/>
          <p:cNvSpPr txBox="1"/>
          <p:nvPr/>
        </p:nvSpPr>
        <p:spPr>
          <a:xfrm>
            <a:off x="990600" y="5562600"/>
            <a:ext cx="7315200" cy="923330"/>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Week we Looked at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Last week we made estimates for the coefficients in a linear model</a:t>
                </a:r>
              </a:p>
              <a:p>
                <a:pPr marL="0" indent="0">
                  <a:buNone/>
                </a:pPr>
                <a:r>
                  <a:rPr lang="en-US" dirty="0"/>
                  <a:t>	y</a:t>
                </a:r>
                <a:r>
                  <a:rPr lang="en-US" baseline="-25000" dirty="0"/>
                  <a:t>i</a:t>
                </a:r>
                <a:r>
                  <a:rPr lang="en-US" dirty="0"/>
                  <a:t> = </a:t>
                </a:r>
                <a:r>
                  <a:rPr lang="en-US" dirty="0">
                    <a:latin typeface="Symbol" panose="05050102010706020507" pitchFamily="18" charset="2"/>
                  </a:rPr>
                  <a:t>b</a:t>
                </a:r>
                <a:r>
                  <a:rPr lang="en-US" baseline="-25000" dirty="0"/>
                  <a:t>0</a:t>
                </a:r>
                <a:r>
                  <a:rPr lang="en-US" dirty="0"/>
                  <a:t> + </a:t>
                </a:r>
                <a:r>
                  <a:rPr lang="en-US" dirty="0">
                    <a:latin typeface="Symbol" panose="05050102010706020507" pitchFamily="18" charset="2"/>
                  </a:rPr>
                  <a:t>b</a:t>
                </a:r>
                <a:r>
                  <a:rPr lang="en-US" baseline="-25000" dirty="0"/>
                  <a:t>1 </a:t>
                </a:r>
                <a:r>
                  <a:rPr lang="en-US" dirty="0"/>
                  <a:t>x</a:t>
                </a:r>
                <a:r>
                  <a:rPr lang="en-US" baseline="-25000" dirty="0"/>
                  <a:t>i</a:t>
                </a:r>
              </a:p>
              <a:p>
                <a:pPr marL="0" indent="0">
                  <a:buNone/>
                </a:pPr>
                <a:endParaRPr lang="en-US" dirty="0"/>
              </a:p>
              <a:p>
                <a:pPr marL="0" indent="0">
                  <a:buNone/>
                </a:pPr>
                <a:r>
                  <a:rPr lang="en-US" dirty="0"/>
                  <a:t>We wrote the Error Function</a:t>
                </a:r>
              </a:p>
              <a:p>
                <a:pPr marL="0" indent="0">
                  <a:buNone/>
                </a:pPr>
                <a:endParaRPr lang="en-US" dirty="0"/>
              </a:p>
              <a:p>
                <a:pPr marL="0" indent="0">
                  <a:buNone/>
                </a:pP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r>
                          <a:rPr lang="en-US" b="0" i="1" smtClean="0">
                            <a:latin typeface="Cambria Math" panose="02040503050406030204" pitchFamily="18" charset="0"/>
                          </a:rPr>
                          <m:t>𝑦𝑖</m:t>
                        </m:r>
                        <m:r>
                          <a:rPr lang="en-US" b="0" i="1" smtClean="0">
                            <a:latin typeface="Cambria Math" panose="02040503050406030204" pitchFamily="18" charset="0"/>
                          </a:rPr>
                          <m:t> −</m:t>
                        </m:r>
                        <m:r>
                          <m:rPr>
                            <m:sty m:val="p"/>
                          </m:rPr>
                          <a:rPr lang="el-GR" b="0" i="1" smtClean="0">
                            <a:latin typeface="Cambria Math" panose="02040503050406030204" pitchFamily="18" charset="0"/>
                          </a:rPr>
                          <m:t>β</m:t>
                        </m:r>
                        <m:r>
                          <a:rPr lang="en-US" b="0" i="1" baseline="-2500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baseline="-25000" smtClean="0">
                            <a:latin typeface="Cambria Math" panose="02040503050406030204" pitchFamily="18" charset="0"/>
                          </a:rPr>
                          <m:t>1</m:t>
                        </m:r>
                        <m:r>
                          <a:rPr lang="en-US" b="0" i="1" smtClean="0">
                            <a:latin typeface="Cambria Math" panose="02040503050406030204" pitchFamily="18" charset="0"/>
                          </a:rPr>
                          <m:t>𝑥</m:t>
                        </m:r>
                        <m:r>
                          <a:rPr lang="en-US" b="0" i="1" baseline="-25000" smtClean="0">
                            <a:latin typeface="Cambria Math" panose="02040503050406030204" pitchFamily="18" charset="0"/>
                          </a:rPr>
                          <m:t>𝑖</m:t>
                        </m:r>
                        <m:r>
                          <a:rPr lang="en-US" b="0" i="1" smtClean="0">
                            <a:latin typeface="Cambria Math" panose="02040503050406030204" pitchFamily="18" charset="0"/>
                          </a:rPr>
                          <m:t>)</m:t>
                        </m:r>
                        <m:r>
                          <a:rPr lang="en-US" b="0" i="1" baseline="30000" smtClean="0">
                            <a:latin typeface="Cambria Math" panose="02040503050406030204" pitchFamily="18" charset="0"/>
                          </a:rPr>
                          <m:t>2</m:t>
                        </m:r>
                      </m:e>
                    </m:nary>
                  </m:oMath>
                </a14:m>
                <a:r>
                  <a:rPr lang="en-US" dirty="0"/>
                  <a:t>	</a:t>
                </a:r>
              </a:p>
              <a:p>
                <a:pPr marL="0" indent="0">
                  <a:buNone/>
                </a:pPr>
                <a:endParaRPr lang="en-US" dirty="0"/>
              </a:p>
              <a:p>
                <a:pPr marL="0" indent="0">
                  <a:buNone/>
                </a:pPr>
                <a:endParaRPr lang="en-US" dirty="0"/>
              </a:p>
              <a:p>
                <a:pPr marL="0" indent="0">
                  <a:buNone/>
                </a:pPr>
                <a:r>
                  <a:rPr lang="en-US" dirty="0"/>
                  <a:t>We minimized the Error Function by setting the 1</a:t>
                </a:r>
                <a:r>
                  <a:rPr lang="en-US" baseline="30000" dirty="0"/>
                  <a:t>st</a:t>
                </a:r>
                <a:r>
                  <a:rPr lang="en-US" dirty="0"/>
                  <a:t> derivative equal to zero.</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41" t="-6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10</a:t>
            </a:fld>
            <a:endParaRPr lang="en-US" altLang="en-US"/>
          </a:p>
        </p:txBody>
      </p:sp>
      <p:sp>
        <p:nvSpPr>
          <p:cNvPr id="5" name="TextBox 4"/>
          <p:cNvSpPr txBox="1"/>
          <p:nvPr/>
        </p:nvSpPr>
        <p:spPr>
          <a:xfrm>
            <a:off x="1371600" y="1447800"/>
            <a:ext cx="300082" cy="369332"/>
          </a:xfrm>
          <a:prstGeom prst="rect">
            <a:avLst/>
          </a:prstGeom>
          <a:noFill/>
        </p:spPr>
        <p:txBody>
          <a:bodyPr wrap="none" rtlCol="0">
            <a:spAutoFit/>
          </a:bodyPr>
          <a:lstStyle/>
          <a:p>
            <a:r>
              <a:rPr lang="en-US" dirty="0"/>
              <a:t>^</a:t>
            </a:r>
          </a:p>
        </p:txBody>
      </p:sp>
      <p:sp>
        <p:nvSpPr>
          <p:cNvPr id="6" name="TextBox 5"/>
          <p:cNvSpPr txBox="1"/>
          <p:nvPr/>
        </p:nvSpPr>
        <p:spPr>
          <a:xfrm>
            <a:off x="1757318" y="1447800"/>
            <a:ext cx="300082" cy="369332"/>
          </a:xfrm>
          <a:prstGeom prst="rect">
            <a:avLst/>
          </a:prstGeom>
          <a:noFill/>
        </p:spPr>
        <p:txBody>
          <a:bodyPr wrap="none" rtlCol="0">
            <a:spAutoFit/>
          </a:bodyPr>
          <a:lstStyle/>
          <a:p>
            <a:r>
              <a:rPr lang="en-US" dirty="0"/>
              <a:t>^</a:t>
            </a:r>
          </a:p>
        </p:txBody>
      </p:sp>
      <p:sp>
        <p:nvSpPr>
          <p:cNvPr id="7" name="TextBox 6"/>
          <p:cNvSpPr txBox="1"/>
          <p:nvPr/>
        </p:nvSpPr>
        <p:spPr>
          <a:xfrm>
            <a:off x="2214518" y="1447800"/>
            <a:ext cx="300082" cy="369332"/>
          </a:xfrm>
          <a:prstGeom prst="rect">
            <a:avLst/>
          </a:prstGeom>
          <a:noFill/>
        </p:spPr>
        <p:txBody>
          <a:bodyPr wrap="none" rtlCol="0">
            <a:spAutoFit/>
          </a:bodyPr>
          <a:lstStyle/>
          <a:p>
            <a:r>
              <a:rPr lang="en-US" dirty="0"/>
              <a: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23" y="4694885"/>
            <a:ext cx="7059178" cy="155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8352" b="62761"/>
          <a:stretch/>
        </p:blipFill>
        <p:spPr bwMode="auto">
          <a:xfrm>
            <a:off x="1304365" y="2927560"/>
            <a:ext cx="2895600" cy="745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559647" y="2927560"/>
            <a:ext cx="300082" cy="369332"/>
          </a:xfrm>
          <a:prstGeom prst="rect">
            <a:avLst/>
          </a:prstGeom>
          <a:noFill/>
        </p:spPr>
        <p:txBody>
          <a:bodyPr wrap="none" rtlCol="0">
            <a:spAutoFit/>
          </a:bodyPr>
          <a:lstStyle/>
          <a:p>
            <a:r>
              <a:rPr lang="en-US" dirty="0"/>
              <a:t>^</a:t>
            </a:r>
          </a:p>
        </p:txBody>
      </p:sp>
      <p:sp>
        <p:nvSpPr>
          <p:cNvPr id="12" name="TextBox 11"/>
          <p:cNvSpPr txBox="1"/>
          <p:nvPr/>
        </p:nvSpPr>
        <p:spPr>
          <a:xfrm>
            <a:off x="6129536" y="2930788"/>
            <a:ext cx="300082" cy="369332"/>
          </a:xfrm>
          <a:prstGeom prst="rect">
            <a:avLst/>
          </a:prstGeom>
          <a:noFill/>
        </p:spPr>
        <p:txBody>
          <a:bodyPr wrap="none" rtlCol="0">
            <a:spAutoFit/>
          </a:bodyPr>
          <a:lstStyle/>
          <a:p>
            <a:r>
              <a:rPr lang="en-US" dirty="0"/>
              <a:t>^</a:t>
            </a:r>
          </a:p>
        </p:txBody>
      </p:sp>
      <mc:AlternateContent xmlns:mc="http://schemas.openxmlformats.org/markup-compatibility/2006" xmlns:p14="http://schemas.microsoft.com/office/powerpoint/2010/main">
        <mc:Choice Requires="p14">
          <p:contentPart p14:bwMode="auto" r:id="rId5">
            <p14:nvContentPartPr>
              <p14:cNvPr id="16" name="Ink 15"/>
              <p14:cNvContentPartPr/>
              <p14:nvPr/>
            </p14:nvContentPartPr>
            <p14:xfrm>
              <a:off x="2661745" y="1889166"/>
              <a:ext cx="360" cy="8640"/>
            </p14:xfrm>
          </p:contentPart>
        </mc:Choice>
        <mc:Fallback xmlns="">
          <p:pic>
            <p:nvPicPr>
              <p:cNvPr id="16" name="Ink 15"/>
              <p:cNvPicPr/>
              <p:nvPr/>
            </p:nvPicPr>
            <p:blipFill>
              <a:blip r:embed="rId10"/>
              <a:stretch>
                <a:fillRect/>
              </a:stretch>
            </p:blipFill>
            <p:spPr>
              <a:xfrm>
                <a:off x="2659585" y="1887366"/>
                <a:ext cx="468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p14:cNvContentPartPr/>
              <p14:nvPr/>
            </p14:nvContentPartPr>
            <p14:xfrm>
              <a:off x="5060785" y="2950086"/>
              <a:ext cx="65160" cy="11160"/>
            </p14:xfrm>
          </p:contentPart>
        </mc:Choice>
        <mc:Fallback xmlns="">
          <p:pic>
            <p:nvPicPr>
              <p:cNvPr id="32" name="Ink 31"/>
              <p:cNvPicPr/>
              <p:nvPr/>
            </p:nvPicPr>
            <p:blipFill>
              <a:blip r:embed="rId18"/>
              <a:stretch>
                <a:fillRect/>
              </a:stretch>
            </p:blipFill>
            <p:spPr>
              <a:xfrm>
                <a:off x="5059345" y="2947566"/>
                <a:ext cx="687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p14:cNvContentPartPr/>
              <p14:nvPr/>
            </p14:nvContentPartPr>
            <p14:xfrm>
              <a:off x="5510425" y="5186046"/>
              <a:ext cx="28440" cy="13320"/>
            </p14:xfrm>
          </p:contentPart>
        </mc:Choice>
        <mc:Fallback xmlns="">
          <p:pic>
            <p:nvPicPr>
              <p:cNvPr id="39" name="Ink 38"/>
              <p:cNvPicPr/>
              <p:nvPr/>
            </p:nvPicPr>
            <p:blipFill>
              <a:blip r:embed="rId28"/>
              <a:stretch>
                <a:fillRect/>
              </a:stretch>
            </p:blipFill>
            <p:spPr>
              <a:xfrm>
                <a:off x="5508625" y="5183526"/>
                <a:ext cx="32760" cy="18000"/>
              </a:xfrm>
              <a:prstGeom prst="rect">
                <a:avLst/>
              </a:prstGeom>
            </p:spPr>
          </p:pic>
        </mc:Fallback>
      </mc:AlternateContent>
    </p:spTree>
    <p:extLst>
      <p:ext uri="{BB962C8B-B14F-4D97-AF65-F5344CB8AC3E}">
        <p14:creationId xmlns:p14="http://schemas.microsoft.com/office/powerpoint/2010/main" val="196544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800" dirty="0"/>
              <a:t>Does the Feature Model the Outcome?</a:t>
            </a:r>
          </a:p>
        </p:txBody>
      </p:sp>
      <p:sp>
        <p:nvSpPr>
          <p:cNvPr id="3" name="Content Placeholder 2"/>
          <p:cNvSpPr>
            <a:spLocks noGrp="1"/>
          </p:cNvSpPr>
          <p:nvPr>
            <p:ph idx="1"/>
          </p:nvPr>
        </p:nvSpPr>
        <p:spPr>
          <a:xfrm>
            <a:off x="457200" y="1066800"/>
            <a:ext cx="8229600" cy="5059363"/>
          </a:xfrm>
        </p:spPr>
        <p:txBody>
          <a:bodyPr/>
          <a:lstStyle/>
          <a:p>
            <a:pPr marL="0" indent="0">
              <a:buNone/>
            </a:pPr>
            <a:r>
              <a:rPr lang="en-US" sz="1800" dirty="0"/>
              <a:t>H</a:t>
            </a:r>
            <a:r>
              <a:rPr lang="en-US" sz="1800" baseline="-25000" dirty="0"/>
              <a:t>0</a:t>
            </a:r>
            <a:r>
              <a:rPr lang="en-US" sz="1800" dirty="0"/>
              <a:t>: The feature is NOT correlated to the outcome         	(3.12)</a:t>
            </a:r>
          </a:p>
          <a:p>
            <a:pPr marL="0" indent="0">
              <a:buNone/>
            </a:pPr>
            <a:r>
              <a:rPr lang="en-US" sz="1800" dirty="0">
                <a:latin typeface="Symbol" panose="05050102010706020507" pitchFamily="18" charset="2"/>
              </a:rPr>
              <a:t>      b</a:t>
            </a:r>
            <a:r>
              <a:rPr lang="en-US" sz="1800" baseline="-25000" dirty="0">
                <a:latin typeface="Symbol" panose="05050102010706020507" pitchFamily="18" charset="2"/>
              </a:rPr>
              <a:t>1</a:t>
            </a:r>
            <a:r>
              <a:rPr lang="en-US" sz="1800" dirty="0"/>
              <a:t> = 0                                 </a:t>
            </a:r>
          </a:p>
          <a:p>
            <a:pPr marL="0" indent="0">
              <a:buNone/>
            </a:pPr>
            <a:r>
              <a:rPr lang="en-US" sz="1800" dirty="0"/>
              <a:t> </a:t>
            </a:r>
            <a:r>
              <a:rPr lang="en-US" sz="900" dirty="0"/>
              <a:t>	       </a:t>
            </a:r>
            <a:endParaRPr lang="en-US" sz="1800" dirty="0"/>
          </a:p>
          <a:p>
            <a:pPr marL="0" indent="0">
              <a:buNone/>
            </a:pPr>
            <a:r>
              <a:rPr lang="en-US" sz="1800" dirty="0"/>
              <a:t>H1: The Feature IS correlated to the outcome        	(3.13)</a:t>
            </a:r>
          </a:p>
          <a:p>
            <a:pPr marL="0" indent="0">
              <a:buNone/>
            </a:pPr>
            <a:r>
              <a:rPr lang="en-US" sz="1800" dirty="0">
                <a:latin typeface="Symbol" panose="05050102010706020507" pitchFamily="18" charset="2"/>
              </a:rPr>
              <a:t>      b</a:t>
            </a:r>
            <a:r>
              <a:rPr lang="en-US" sz="1800" baseline="-25000" dirty="0">
                <a:latin typeface="Symbol" panose="05050102010706020507" pitchFamily="18" charset="2"/>
              </a:rPr>
              <a:t>1</a:t>
            </a:r>
            <a:r>
              <a:rPr lang="en-US" sz="1800" dirty="0"/>
              <a:t> ≠ 0 </a:t>
            </a:r>
          </a:p>
          <a:p>
            <a:pPr marL="0" indent="0">
              <a:buNone/>
            </a:pPr>
            <a:r>
              <a:rPr lang="en-US" sz="1800" dirty="0"/>
              <a:t>	</a:t>
            </a:r>
          </a:p>
          <a:p>
            <a:pPr marL="0" indent="0">
              <a:buNone/>
            </a:pPr>
            <a:r>
              <a:rPr lang="en-US" sz="1800" dirty="0"/>
              <a:t>Then calculate the t-score</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600" dirty="0"/>
              <a:t>If </a:t>
            </a:r>
            <a:r>
              <a:rPr lang="en-US" sz="1600" dirty="0">
                <a:latin typeface="Symbol" panose="05050102010706020507" pitchFamily="18" charset="2"/>
              </a:rPr>
              <a:t>b</a:t>
            </a:r>
            <a:r>
              <a:rPr lang="en-US" sz="1600" baseline="-25000" dirty="0">
                <a:latin typeface="Symbol" panose="05050102010706020507" pitchFamily="18" charset="2"/>
              </a:rPr>
              <a:t>1</a:t>
            </a:r>
            <a:r>
              <a:rPr lang="en-US" sz="1600" dirty="0"/>
              <a:t> is 0,  then we’re saying that as y varies, our model using </a:t>
            </a:r>
            <a:r>
              <a:rPr lang="en-US" sz="1600" dirty="0">
                <a:latin typeface="Symbol" panose="05050102010706020507" pitchFamily="18" charset="2"/>
              </a:rPr>
              <a:t>b</a:t>
            </a:r>
            <a:r>
              <a:rPr lang="en-US" sz="1600" baseline="-25000" dirty="0">
                <a:latin typeface="Symbol" panose="05050102010706020507" pitchFamily="18" charset="2"/>
              </a:rPr>
              <a:t>1 </a:t>
            </a:r>
            <a:r>
              <a:rPr lang="en-US" sz="1600" dirty="0"/>
              <a:t> is flat. Thus our model is unlikely to be good.  Conversely, if </a:t>
            </a:r>
            <a:r>
              <a:rPr lang="en-US" sz="1600" dirty="0">
                <a:latin typeface="Symbol" panose="05050102010706020507" pitchFamily="18" charset="2"/>
              </a:rPr>
              <a:t>b</a:t>
            </a:r>
            <a:r>
              <a:rPr lang="en-US" sz="1600" baseline="-25000" dirty="0">
                <a:latin typeface="Symbol" panose="05050102010706020507" pitchFamily="18" charset="2"/>
              </a:rPr>
              <a:t>1</a:t>
            </a:r>
            <a:r>
              <a:rPr lang="en-US" sz="1600" dirty="0"/>
              <a:t> is not zero,  then we’re saying that as y varies, our model using </a:t>
            </a:r>
            <a:r>
              <a:rPr lang="en-US" sz="1600" dirty="0">
                <a:latin typeface="Symbol" panose="05050102010706020507" pitchFamily="18" charset="2"/>
              </a:rPr>
              <a:t>b</a:t>
            </a:r>
            <a:r>
              <a:rPr lang="en-US" sz="1600" baseline="-25000" dirty="0">
                <a:latin typeface="Symbol" panose="05050102010706020507" pitchFamily="18" charset="2"/>
              </a:rPr>
              <a:t>1 </a:t>
            </a:r>
            <a:r>
              <a:rPr lang="en-US" sz="1600" dirty="0"/>
              <a:t> also varies, so the model is good. </a:t>
            </a:r>
          </a:p>
          <a:p>
            <a:pPr marL="0" indent="0">
              <a:buNone/>
            </a:pPr>
            <a:endParaRPr lang="en-US" sz="1600" dirty="0"/>
          </a:p>
          <a:p>
            <a:pPr marL="0" indent="0">
              <a:buNone/>
            </a:pPr>
            <a:r>
              <a:rPr lang="en-US" sz="1600" dirty="0"/>
              <a:t>The probability that my t value is as measured (give the null hypothesis, that the model  is true) is the probability value, or p-value.  </a:t>
            </a:r>
            <a:r>
              <a:rPr lang="en-US" sz="1600" b="1" dirty="0"/>
              <a:t>If p is small, reject H</a:t>
            </a:r>
            <a:r>
              <a:rPr lang="en-US" sz="1600" b="1" baseline="-25000" dirty="0"/>
              <a:t>0</a:t>
            </a:r>
            <a:r>
              <a:rPr lang="en-US" sz="1600" b="1" dirty="0"/>
              <a:t>, the feature is correlated to the outcome. If p is large, accept H</a:t>
            </a:r>
            <a:r>
              <a:rPr lang="en-US" sz="1600" b="1" baseline="-25000" dirty="0"/>
              <a:t>0</a:t>
            </a:r>
            <a:r>
              <a:rPr lang="en-US" sz="1600" b="1" dirty="0"/>
              <a:t>, the feature is NOT correlated to the outcome.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CC8EFFDF-A50A-44BE-9F7E-90B33EF365A2}" type="slidenum">
              <a:rPr lang="en-US" altLang="en-US" smtClean="0"/>
              <a:pPr>
                <a:defRPr/>
              </a:pPr>
              <a:t>11</a:t>
            </a:fld>
            <a:endParaRPr lang="en-US" altLang="en-US" dirty="0"/>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352800"/>
            <a:ext cx="4774602" cy="878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C7263D7C-E0C4-4EB6-927F-050768DCF8D3}"/>
              </a:ext>
            </a:extLst>
          </p:cNvPr>
          <p:cNvSpPr txBox="1"/>
          <p:nvPr/>
        </p:nvSpPr>
        <p:spPr>
          <a:xfrm>
            <a:off x="810441" y="2272228"/>
            <a:ext cx="30008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0AF4B34A-7E1E-4D08-9E22-A7C42B7829FB}"/>
              </a:ext>
            </a:extLst>
          </p:cNvPr>
          <p:cNvSpPr txBox="1"/>
          <p:nvPr/>
        </p:nvSpPr>
        <p:spPr>
          <a:xfrm>
            <a:off x="812800" y="1295400"/>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075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Model</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12</a:t>
            </a:fld>
            <a:endParaRPr lang="en-US" altLang="en-US"/>
          </a:p>
        </p:txBody>
      </p:sp>
      <p:pic>
        <p:nvPicPr>
          <p:cNvPr id="5" name="Picture 4"/>
          <p:cNvPicPr>
            <a:picLocks noChangeAspect="1"/>
          </p:cNvPicPr>
          <p:nvPr/>
        </p:nvPicPr>
        <p:blipFill>
          <a:blip r:embed="rId2"/>
          <a:stretch>
            <a:fillRect/>
          </a:stretch>
        </p:blipFill>
        <p:spPr>
          <a:xfrm>
            <a:off x="934975" y="881225"/>
            <a:ext cx="5181600" cy="876137"/>
          </a:xfrm>
          <a:prstGeom prst="rect">
            <a:avLst/>
          </a:prstGeom>
        </p:spPr>
      </p:pic>
      <p:pic>
        <p:nvPicPr>
          <p:cNvPr id="6" name="Picture 5"/>
          <p:cNvPicPr>
            <a:picLocks noChangeAspect="1"/>
          </p:cNvPicPr>
          <p:nvPr/>
        </p:nvPicPr>
        <p:blipFill>
          <a:blip r:embed="rId3"/>
          <a:stretch>
            <a:fillRect/>
          </a:stretch>
        </p:blipFill>
        <p:spPr>
          <a:xfrm>
            <a:off x="914400" y="1770062"/>
            <a:ext cx="5202175" cy="4394552"/>
          </a:xfrm>
          <a:prstGeom prst="rect">
            <a:avLst/>
          </a:prstGeom>
        </p:spPr>
      </p:pic>
    </p:spTree>
    <p:extLst>
      <p:ext uri="{BB962C8B-B14F-4D97-AF65-F5344CB8AC3E}">
        <p14:creationId xmlns:p14="http://schemas.microsoft.com/office/powerpoint/2010/main" val="406057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8229600" cy="1143000"/>
          </a:xfrm>
        </p:spPr>
        <p:txBody>
          <a:bodyPr/>
          <a:lstStyle/>
          <a:p>
            <a:pPr eaLnBrk="1" hangingPunct="1"/>
            <a:r>
              <a:rPr lang="en-US" altLang="en-US" sz="2800" dirty="0"/>
              <a:t>Statistical Measures of 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Bef>
                    <a:spcPts val="0"/>
                  </a:spcBef>
                  <a:spcAft>
                    <a:spcPts val="0"/>
                  </a:spcAft>
                  <a:buFont typeface="Arial" charset="0"/>
                  <a:buNone/>
                  <a:defRPr/>
                </a:pPr>
                <a:r>
                  <a:rPr lang="en-US" sz="2400" dirty="0"/>
                  <a:t>R</a:t>
                </a:r>
                <a:r>
                  <a:rPr lang="en-US" sz="2400" baseline="30000" dirty="0"/>
                  <a:t>2</a:t>
                </a:r>
                <a:r>
                  <a:rPr lang="en-US" sz="2400" dirty="0"/>
                  <a:t> is a better way to measure goodness of fit:</a:t>
                </a:r>
              </a:p>
              <a:p>
                <a:pPr marL="0" indent="0" eaLnBrk="1" fontAlgn="auto" hangingPunct="1">
                  <a:spcBef>
                    <a:spcPts val="0"/>
                  </a:spcBef>
                  <a:spcAft>
                    <a:spcPts val="0"/>
                  </a:spcAft>
                  <a:buFont typeface="Arial" charset="0"/>
                  <a:buNone/>
                  <a:defRPr/>
                </a:pPr>
                <a:endParaRPr lang="en-US" sz="1600" dirty="0"/>
              </a:p>
              <a:p>
                <a:pPr marL="0" indent="0" eaLnBrk="1" fontAlgn="auto" hangingPunct="1">
                  <a:spcBef>
                    <a:spcPts val="0"/>
                  </a:spcBef>
                  <a:spcAft>
                    <a:spcPts val="0"/>
                  </a:spcAft>
                  <a:buFont typeface="Arial" charset="0"/>
                  <a:buNone/>
                  <a:defRPr/>
                </a:pPr>
                <a:endParaRPr lang="en-US" sz="1600" dirty="0"/>
              </a:p>
              <a:p>
                <a:pPr marL="0" indent="0" eaLnBrk="1" fontAlgn="auto" hangingPunct="1">
                  <a:spcBef>
                    <a:spcPts val="0"/>
                  </a:spcBef>
                  <a:spcAft>
                    <a:spcPts val="0"/>
                  </a:spcAft>
                  <a:buFont typeface="Arial" charset="0"/>
                  <a:buNone/>
                  <a:defRPr/>
                </a:pPr>
                <a:endParaRPr lang="en-US" sz="1600" dirty="0"/>
              </a:p>
              <a:p>
                <a:pPr marL="0" indent="0" eaLnBrk="1" fontAlgn="auto" hangingPunct="1">
                  <a:spcBef>
                    <a:spcPts val="0"/>
                  </a:spcBef>
                  <a:spcAft>
                    <a:spcPts val="0"/>
                  </a:spcAft>
                  <a:buFont typeface="Arial" charset="0"/>
                  <a:buNone/>
                  <a:defRPr/>
                </a:pPr>
                <a:endParaRPr lang="en-US" sz="1600" dirty="0"/>
              </a:p>
              <a:p>
                <a:pPr marL="0" indent="0" eaLnBrk="1" fontAlgn="auto" hangingPunct="1">
                  <a:spcBef>
                    <a:spcPts val="0"/>
                  </a:spcBef>
                  <a:spcAft>
                    <a:spcPts val="0"/>
                  </a:spcAft>
                  <a:buFont typeface="Arial" charset="0"/>
                  <a:buNone/>
                  <a:defRPr/>
                </a:pPr>
                <a:endParaRPr lang="en-US" sz="1600" dirty="0"/>
              </a:p>
              <a:p>
                <a:pPr marL="0" indent="0" eaLnBrk="1" fontAlgn="auto" hangingPunct="1">
                  <a:spcBef>
                    <a:spcPts val="0"/>
                  </a:spcBef>
                  <a:spcAft>
                    <a:spcPts val="0"/>
                  </a:spcAft>
                  <a:buFont typeface="Arial" charset="0"/>
                  <a:buNone/>
                  <a:defRPr/>
                </a:pPr>
                <a:r>
                  <a:rPr lang="en-US" sz="2400" dirty="0"/>
                  <a:t>RSS = Residual Sum of Squares (basically the Error Function)</a:t>
                </a:r>
              </a:p>
              <a:p>
                <a:pPr marL="0" indent="0" eaLnBrk="1" fontAlgn="auto" hangingPunct="1">
                  <a:spcBef>
                    <a:spcPts val="0"/>
                  </a:spcBef>
                  <a:spcAft>
                    <a:spcPts val="0"/>
                  </a:spcAft>
                  <a:buFont typeface="Arial" charset="0"/>
                  <a:buNone/>
                  <a:defRPr/>
                </a:pPr>
                <a:r>
                  <a:rPr lang="en-US" sz="2400" dirty="0"/>
                  <a:t>TSS = Total Sum of Squares</a:t>
                </a:r>
              </a:p>
              <a:p>
                <a:pPr marL="0" indent="0" eaLnBrk="1" fontAlgn="auto" hangingPunct="1">
                  <a:spcBef>
                    <a:spcPts val="0"/>
                  </a:spcBef>
                  <a:spcAft>
                    <a:spcPts val="0"/>
                  </a:spcAft>
                  <a:buNone/>
                  <a:defRPr/>
                </a:pPr>
                <a:r>
                  <a:rPr lang="en-US" dirty="0"/>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d>
                          <m:dPr>
                            <m:ctrlPr>
                              <a:rPr lang="en-US" i="1">
                                <a:latin typeface="Cambria Math" panose="02040503050406030204" pitchFamily="18" charset="0"/>
                              </a:rPr>
                            </m:ctrlPr>
                          </m:dPr>
                          <m:e>
                            <m:r>
                              <a:rPr lang="en-US" i="1">
                                <a:latin typeface="Cambria Math"/>
                              </a:rPr>
                              <m:t>𝑦</m:t>
                            </m:r>
                            <m:r>
                              <a:rPr lang="en-US" i="1" baseline="-25000">
                                <a:latin typeface="Cambria Math"/>
                              </a:rPr>
                              <m:t>𝑖</m:t>
                            </m:r>
                            <m:r>
                              <a:rPr lang="en-US" i="1">
                                <a:latin typeface="Cambria Math"/>
                              </a:rPr>
                              <m:t> −</m:t>
                            </m:r>
                            <m:r>
                              <a:rPr lang="az-Cyrl-AZ" i="1" smtClean="0">
                                <a:latin typeface="Cambria Math"/>
                              </a:rPr>
                              <m:t>Ӯ</m:t>
                            </m:r>
                            <m:r>
                              <a:rPr lang="en-US" i="1" baseline="-25000">
                                <a:latin typeface="Cambria Math"/>
                              </a:rPr>
                              <m:t>𝑖</m:t>
                            </m:r>
                          </m:e>
                        </m:d>
                        <m:r>
                          <a:rPr lang="en-US" i="1" baseline="30000">
                            <a:latin typeface="Cambria Math"/>
                          </a:rPr>
                          <m:t>2</m:t>
                        </m:r>
                      </m:e>
                    </m:nary>
                  </m:oMath>
                </a14:m>
                <a:r>
                  <a:rPr lang="en-US" dirty="0"/>
                  <a:t> = total variance in the original dataset  </a:t>
                </a:r>
              </a:p>
              <a:p>
                <a:pPr marL="0" indent="0" eaLnBrk="1" fontAlgn="auto" hangingPunct="1">
                  <a:spcBef>
                    <a:spcPts val="0"/>
                  </a:spcBef>
                  <a:spcAft>
                    <a:spcPts val="0"/>
                  </a:spcAft>
                  <a:buFont typeface="Arial" charset="0"/>
                  <a:buNone/>
                  <a:defRPr/>
                </a:pPr>
                <a:endParaRPr lang="en-US" sz="1600" dirty="0"/>
              </a:p>
              <a:p>
                <a:pPr marL="0" indent="0" eaLnBrk="1" fontAlgn="auto" hangingPunct="1">
                  <a:spcBef>
                    <a:spcPts val="0"/>
                  </a:spcBef>
                  <a:spcAft>
                    <a:spcPts val="0"/>
                  </a:spcAft>
                  <a:buFont typeface="Arial" charset="0"/>
                  <a:buNone/>
                  <a:defRPr/>
                </a:pPr>
                <a:endParaRPr lang="en-US" sz="2400" dirty="0"/>
              </a:p>
              <a:p>
                <a:pPr marL="0" indent="0" eaLnBrk="1" fontAlgn="auto" hangingPunct="1">
                  <a:spcBef>
                    <a:spcPts val="0"/>
                  </a:spcBef>
                  <a:spcAft>
                    <a:spcPts val="0"/>
                  </a:spcAft>
                  <a:buFont typeface="Arial" charset="0"/>
                  <a:buNone/>
                  <a:defRPr/>
                </a:pPr>
                <a:r>
                  <a:rPr lang="en-US" sz="2400" dirty="0"/>
                  <a:t>R</a:t>
                </a:r>
                <a:r>
                  <a:rPr lang="en-US" sz="2400" baseline="30000" dirty="0"/>
                  <a:t>2</a:t>
                </a:r>
                <a:r>
                  <a:rPr lang="en-US" sz="2400" dirty="0"/>
                  <a:t> represents the proportion of the variance due to the model</a:t>
                </a:r>
                <a:endParaRPr lang="en-US" sz="1600" dirty="0"/>
              </a:p>
              <a:p>
                <a:pPr eaLnBrk="1" fontAlgn="auto" hangingPunct="1">
                  <a:spcBef>
                    <a:spcPts val="0"/>
                  </a:spcBef>
                  <a:spcAft>
                    <a:spcPts val="0"/>
                  </a:spcAft>
                  <a:defRPr/>
                </a:pPr>
                <a:r>
                  <a:rPr lang="en-US" sz="2400" dirty="0"/>
                  <a:t>If R</a:t>
                </a:r>
                <a:r>
                  <a:rPr lang="en-US" sz="2400" baseline="30000" dirty="0"/>
                  <a:t>2</a:t>
                </a:r>
                <a:r>
                  <a:rPr lang="en-US" sz="2400" dirty="0"/>
                  <a:t> = 1: Your model was great you addressed all the variance </a:t>
                </a:r>
              </a:p>
              <a:p>
                <a:pPr eaLnBrk="1" fontAlgn="auto" hangingPunct="1">
                  <a:spcBef>
                    <a:spcPts val="0"/>
                  </a:spcBef>
                  <a:spcAft>
                    <a:spcPts val="0"/>
                  </a:spcAft>
                  <a:defRPr/>
                </a:pPr>
                <a:r>
                  <a:rPr lang="en-US" sz="2400" dirty="0"/>
                  <a:t>If R</a:t>
                </a:r>
                <a:r>
                  <a:rPr lang="en-US" sz="2400" baseline="30000" dirty="0"/>
                  <a:t>2</a:t>
                </a:r>
                <a:r>
                  <a:rPr lang="en-US" sz="2400" dirty="0"/>
                  <a:t> = 0: Your model was terrible since RSS = TSS</a:t>
                </a:r>
              </a:p>
              <a:p>
                <a:pPr marL="0" indent="0" eaLnBrk="1" fontAlgn="auto" hangingPunct="1">
                  <a:spcBef>
                    <a:spcPts val="0"/>
                  </a:spcBef>
                  <a:spcAft>
                    <a:spcPts val="0"/>
                  </a:spcAft>
                  <a:buNone/>
                  <a:defRPr/>
                </a:pPr>
                <a:endParaRPr lang="en-US" sz="2400" dirty="0"/>
              </a:p>
              <a:p>
                <a:pPr marL="0" indent="0" algn="ctr" eaLnBrk="1" fontAlgn="auto" hangingPunct="1">
                  <a:spcBef>
                    <a:spcPts val="0"/>
                  </a:spcBef>
                  <a:spcAft>
                    <a:spcPts val="0"/>
                  </a:spcAft>
                  <a:buNone/>
                  <a:defRPr/>
                </a:pPr>
                <a:r>
                  <a:rPr lang="en-US" sz="2400" b="1" dirty="0"/>
                  <a:t>As we will see, </a:t>
                </a:r>
                <a:r>
                  <a:rPr lang="en-US" b="1" dirty="0"/>
                  <a:t>goodness of fit </a:t>
                </a:r>
                <a:r>
                  <a:rPr lang="en-US" sz="2400" b="1" dirty="0"/>
                  <a:t>is only part of the story</a:t>
                </a:r>
              </a:p>
              <a:p>
                <a:pPr marL="0" indent="0" eaLnBrk="1" fontAlgn="auto" hangingPunct="1">
                  <a:spcBef>
                    <a:spcPts val="0"/>
                  </a:spcBef>
                  <a:spcAft>
                    <a:spcPts val="0"/>
                  </a:spcAft>
                  <a:buFont typeface="Arial" charset="0"/>
                  <a:buNone/>
                  <a:defRPr/>
                </a:pPr>
                <a:endParaRPr lang="en-US" sz="2400" dirty="0"/>
              </a:p>
              <a:p>
                <a:pPr marL="0" indent="0" eaLnBrk="1" fontAlgn="auto" hangingPunct="1">
                  <a:spcBef>
                    <a:spcPts val="0"/>
                  </a:spcBef>
                  <a:spcAft>
                    <a:spcPts val="0"/>
                  </a:spcAft>
                  <a:buFont typeface="Arial" charset="0"/>
                  <a:buNone/>
                  <a:defRPr/>
                </a:pPr>
                <a:endParaRPr lang="en-US" sz="2400" dirty="0"/>
              </a:p>
              <a:p>
                <a:pPr marL="0" indent="0" eaLnBrk="1" fontAlgn="auto" hangingPunct="1">
                  <a:spcBef>
                    <a:spcPts val="0"/>
                  </a:spcBef>
                  <a:spcAft>
                    <a:spcPts val="0"/>
                  </a:spcAft>
                  <a:buFont typeface="Arial" charset="0"/>
                  <a:buNone/>
                  <a:defRP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305800" cy="5334000"/>
              </a:xfrm>
              <a:blipFill>
                <a:blip r:embed="rId2"/>
                <a:stretch>
                  <a:fillRect l="-1175" t="-914" b="-34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13</a:t>
            </a:fld>
            <a:endParaRPr lang="en-US" altLang="en-US"/>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7417468"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30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Score</a:t>
            </a:r>
          </a:p>
        </p:txBody>
      </p:sp>
      <p:sp>
        <p:nvSpPr>
          <p:cNvPr id="4" name="Slide Number Placeholder 3"/>
          <p:cNvSpPr>
            <a:spLocks noGrp="1"/>
          </p:cNvSpPr>
          <p:nvPr>
            <p:ph type="sldNum" sz="quarter" idx="12"/>
          </p:nvPr>
        </p:nvSpPr>
        <p:spPr/>
        <p:txBody>
          <a:bodyPr/>
          <a:lstStyle/>
          <a:p>
            <a:pPr>
              <a:defRPr/>
            </a:pPr>
            <a:fld id="{CC8EFFDF-A50A-44BE-9F7E-90B33EF365A2}" type="slidenum">
              <a:rPr lang="en-US" altLang="en-US" smtClean="0"/>
              <a:pPr>
                <a:defRPr/>
              </a:pPr>
              <a:t>14</a:t>
            </a:fld>
            <a:endParaRPr lang="en-US" altLang="en-US"/>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2028824"/>
            <a:ext cx="7558088"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a:spLocks noGrp="1"/>
          </p:cNvSpPr>
          <p:nvPr>
            <p:ph idx="1"/>
          </p:nvPr>
        </p:nvSpPr>
        <p:spPr>
          <a:xfrm>
            <a:off x="457200" y="990600"/>
            <a:ext cx="8458200" cy="5135563"/>
          </a:xfrm>
        </p:spPr>
        <p:txBody>
          <a:bodyPr/>
          <a:lstStyle/>
          <a:p>
            <a:pPr marL="0" indent="0">
              <a:buNone/>
            </a:pPr>
            <a:r>
              <a:rPr lang="en-US" dirty="0"/>
              <a:t>For the simple case of n samples and p features, we can test the correlation of all p features with the F-score (named after Fischer)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If RSS is small, F will get very large. This is a good model. Conversely, if RSS is almost equal to TSS, F will be close to 0.</a:t>
            </a:r>
          </a:p>
          <a:p>
            <a:pPr marL="0" indent="0">
              <a:buNone/>
            </a:pPr>
            <a:endParaRPr lang="en-US" dirty="0"/>
          </a:p>
          <a:p>
            <a:r>
              <a:rPr lang="en-US" sz="2200" dirty="0"/>
              <a:t>F &gt;&gt; 1: Reject H</a:t>
            </a:r>
            <a:r>
              <a:rPr lang="en-US" sz="2200" baseline="-25000" dirty="0"/>
              <a:t>0</a:t>
            </a:r>
            <a:r>
              <a:rPr lang="en-US" sz="2200" dirty="0"/>
              <a:t>, this group of features correlates to the outcome</a:t>
            </a:r>
          </a:p>
          <a:p>
            <a:r>
              <a:rPr lang="en-US" sz="2200" dirty="0"/>
              <a:t>F ≤ 1: Accept H</a:t>
            </a:r>
            <a:r>
              <a:rPr lang="en-US" sz="2200" baseline="-25000" dirty="0"/>
              <a:t>0</a:t>
            </a:r>
            <a:r>
              <a:rPr lang="en-US" sz="2200" dirty="0"/>
              <a:t>, this group of features is not correlated to the outcome  </a:t>
            </a:r>
          </a:p>
          <a:p>
            <a:pPr marL="0" indent="0">
              <a:buNone/>
            </a:pPr>
            <a:endParaRPr lang="en-US" dirty="0"/>
          </a:p>
        </p:txBody>
      </p:sp>
    </p:spTree>
    <p:extLst>
      <p:ext uri="{BB962C8B-B14F-4D97-AF65-F5344CB8AC3E}">
        <p14:creationId xmlns:p14="http://schemas.microsoft.com/office/powerpoint/2010/main" val="339746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Model</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15</a:t>
            </a:fld>
            <a:endParaRPr lang="en-US" altLang="en-US"/>
          </a:p>
        </p:txBody>
      </p:sp>
      <p:pic>
        <p:nvPicPr>
          <p:cNvPr id="5" name="Picture 4"/>
          <p:cNvPicPr>
            <a:picLocks noChangeAspect="1"/>
          </p:cNvPicPr>
          <p:nvPr/>
        </p:nvPicPr>
        <p:blipFill>
          <a:blip r:embed="rId2"/>
          <a:stretch>
            <a:fillRect/>
          </a:stretch>
        </p:blipFill>
        <p:spPr>
          <a:xfrm>
            <a:off x="934975" y="881225"/>
            <a:ext cx="5181600" cy="876137"/>
          </a:xfrm>
          <a:prstGeom prst="rect">
            <a:avLst/>
          </a:prstGeom>
        </p:spPr>
      </p:pic>
      <p:pic>
        <p:nvPicPr>
          <p:cNvPr id="6" name="Picture 5"/>
          <p:cNvPicPr>
            <a:picLocks noChangeAspect="1"/>
          </p:cNvPicPr>
          <p:nvPr/>
        </p:nvPicPr>
        <p:blipFill>
          <a:blip r:embed="rId3"/>
          <a:stretch>
            <a:fillRect/>
          </a:stretch>
        </p:blipFill>
        <p:spPr>
          <a:xfrm>
            <a:off x="914400" y="1770062"/>
            <a:ext cx="5202175" cy="4394552"/>
          </a:xfrm>
          <a:prstGeom prst="rect">
            <a:avLst/>
          </a:prstGeom>
        </p:spPr>
      </p:pic>
    </p:spTree>
    <p:extLst>
      <p:ext uri="{BB962C8B-B14F-4D97-AF65-F5344CB8AC3E}">
        <p14:creationId xmlns:p14="http://schemas.microsoft.com/office/powerpoint/2010/main" val="317941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Regression vs Multivariate Regression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16</a:t>
            </a:fld>
            <a:endParaRPr lang="en-US" altLang="en-US" dirty="0"/>
          </a:p>
        </p:txBody>
      </p:sp>
      <p:pic>
        <p:nvPicPr>
          <p:cNvPr id="5" name="Picture 4"/>
          <p:cNvPicPr>
            <a:picLocks noChangeAspect="1"/>
          </p:cNvPicPr>
          <p:nvPr/>
        </p:nvPicPr>
        <p:blipFill>
          <a:blip r:embed="rId2"/>
          <a:stretch>
            <a:fillRect/>
          </a:stretch>
        </p:blipFill>
        <p:spPr>
          <a:xfrm>
            <a:off x="838200" y="4648200"/>
            <a:ext cx="7106209" cy="1493223"/>
          </a:xfrm>
          <a:prstGeom prst="rect">
            <a:avLst/>
          </a:prstGeom>
        </p:spPr>
      </p:pic>
      <p:pic>
        <p:nvPicPr>
          <p:cNvPr id="7" name="Picture 6">
            <a:extLst>
              <a:ext uri="{FF2B5EF4-FFF2-40B4-BE49-F238E27FC236}">
                <a16:creationId xmlns:a16="http://schemas.microsoft.com/office/drawing/2014/main" id="{B6045528-EF57-47CC-A72C-EEA062A81A19}"/>
              </a:ext>
            </a:extLst>
          </p:cNvPr>
          <p:cNvPicPr>
            <a:picLocks noChangeAspect="1"/>
          </p:cNvPicPr>
          <p:nvPr/>
        </p:nvPicPr>
        <p:blipFill>
          <a:blip r:embed="rId3"/>
          <a:stretch>
            <a:fillRect/>
          </a:stretch>
        </p:blipFill>
        <p:spPr>
          <a:xfrm>
            <a:off x="1474703" y="1267065"/>
            <a:ext cx="5985601" cy="2683667"/>
          </a:xfrm>
          <a:prstGeom prst="rect">
            <a:avLst/>
          </a:prstGeom>
        </p:spPr>
      </p:pic>
      <p:sp>
        <p:nvSpPr>
          <p:cNvPr id="8" name="TextBox 7">
            <a:extLst>
              <a:ext uri="{FF2B5EF4-FFF2-40B4-BE49-F238E27FC236}">
                <a16:creationId xmlns:a16="http://schemas.microsoft.com/office/drawing/2014/main" id="{86B6B1AE-0C8C-4A2C-9D15-286B3BA92445}"/>
              </a:ext>
            </a:extLst>
          </p:cNvPr>
          <p:cNvSpPr txBox="1"/>
          <p:nvPr/>
        </p:nvSpPr>
        <p:spPr>
          <a:xfrm>
            <a:off x="1497449" y="3853934"/>
            <a:ext cx="1024255" cy="369332"/>
          </a:xfrm>
          <a:prstGeom prst="rect">
            <a:avLst/>
          </a:prstGeom>
          <a:solidFill>
            <a:schemeClr val="bg1"/>
          </a:solidFill>
        </p:spPr>
        <p:txBody>
          <a:bodyPr wrap="none" rtlCol="0">
            <a:spAutoFit/>
          </a:bodyPr>
          <a:lstStyle/>
          <a:p>
            <a:r>
              <a:rPr lang="en-US" dirty="0"/>
              <a:t>Table 3.3</a:t>
            </a:r>
          </a:p>
        </p:txBody>
      </p:sp>
      <p:sp>
        <p:nvSpPr>
          <p:cNvPr id="9" name="TextBox 8">
            <a:extLst>
              <a:ext uri="{FF2B5EF4-FFF2-40B4-BE49-F238E27FC236}">
                <a16:creationId xmlns:a16="http://schemas.microsoft.com/office/drawing/2014/main" id="{FC68E3D3-F783-4814-A2EF-E53DC7F8E0B0}"/>
              </a:ext>
            </a:extLst>
          </p:cNvPr>
          <p:cNvSpPr txBox="1"/>
          <p:nvPr/>
        </p:nvSpPr>
        <p:spPr>
          <a:xfrm>
            <a:off x="1600200" y="6236060"/>
            <a:ext cx="1024255" cy="369332"/>
          </a:xfrm>
          <a:prstGeom prst="rect">
            <a:avLst/>
          </a:prstGeom>
          <a:solidFill>
            <a:schemeClr val="bg1"/>
          </a:solidFill>
        </p:spPr>
        <p:txBody>
          <a:bodyPr wrap="none" rtlCol="0">
            <a:spAutoFit/>
          </a:bodyPr>
          <a:lstStyle/>
          <a:p>
            <a:r>
              <a:rPr lang="en-US" dirty="0"/>
              <a:t>Table 3.4</a:t>
            </a:r>
          </a:p>
        </p:txBody>
      </p:sp>
    </p:spTree>
    <p:extLst>
      <p:ext uri="{BB962C8B-B14F-4D97-AF65-F5344CB8AC3E}">
        <p14:creationId xmlns:p14="http://schemas.microsoft.com/office/powerpoint/2010/main" val="310962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C447-C87E-4D53-A5A0-71A2E35827A2}"/>
              </a:ext>
            </a:extLst>
          </p:cNvPr>
          <p:cNvSpPr>
            <a:spLocks noGrp="1"/>
          </p:cNvSpPr>
          <p:nvPr>
            <p:ph type="title"/>
          </p:nvPr>
        </p:nvSpPr>
        <p:spPr/>
        <p:txBody>
          <a:bodyPr/>
          <a:lstStyle/>
          <a:p>
            <a:r>
              <a:rPr lang="en-US" dirty="0"/>
              <a:t>Interaction Terms</a:t>
            </a:r>
          </a:p>
        </p:txBody>
      </p:sp>
      <p:sp>
        <p:nvSpPr>
          <p:cNvPr id="4" name="Slide Number Placeholder 3">
            <a:extLst>
              <a:ext uri="{FF2B5EF4-FFF2-40B4-BE49-F238E27FC236}">
                <a16:creationId xmlns:a16="http://schemas.microsoft.com/office/drawing/2014/main" id="{94100485-B679-4984-867E-58BF2A2BE515}"/>
              </a:ext>
            </a:extLst>
          </p:cNvPr>
          <p:cNvSpPr>
            <a:spLocks noGrp="1"/>
          </p:cNvSpPr>
          <p:nvPr>
            <p:ph type="sldNum" sz="quarter" idx="12"/>
          </p:nvPr>
        </p:nvSpPr>
        <p:spPr/>
        <p:txBody>
          <a:bodyPr/>
          <a:lstStyle/>
          <a:p>
            <a:pPr>
              <a:defRPr/>
            </a:pPr>
            <a:fld id="{9695C8B4-01A2-485F-8B64-4640E234E3BB}" type="slidenum">
              <a:rPr lang="en-US" altLang="en-US" smtClean="0"/>
              <a:pPr>
                <a:defRPr/>
              </a:pPr>
              <a:t>17</a:t>
            </a:fld>
            <a:endParaRPr lang="en-US" altLang="en-US"/>
          </a:p>
        </p:txBody>
      </p:sp>
      <p:pic>
        <p:nvPicPr>
          <p:cNvPr id="5" name="Picture 4">
            <a:extLst>
              <a:ext uri="{FF2B5EF4-FFF2-40B4-BE49-F238E27FC236}">
                <a16:creationId xmlns:a16="http://schemas.microsoft.com/office/drawing/2014/main" id="{D4ECD27B-49C6-4537-972A-C2CEE69BE184}"/>
              </a:ext>
            </a:extLst>
          </p:cNvPr>
          <p:cNvPicPr>
            <a:picLocks noChangeAspect="1"/>
          </p:cNvPicPr>
          <p:nvPr/>
        </p:nvPicPr>
        <p:blipFill>
          <a:blip r:embed="rId2"/>
          <a:stretch>
            <a:fillRect/>
          </a:stretch>
        </p:blipFill>
        <p:spPr>
          <a:xfrm>
            <a:off x="1676400" y="1259377"/>
            <a:ext cx="5400900" cy="2647485"/>
          </a:xfrm>
          <a:prstGeom prst="rect">
            <a:avLst/>
          </a:prstGeom>
        </p:spPr>
      </p:pic>
      <p:pic>
        <p:nvPicPr>
          <p:cNvPr id="6" name="Picture 5">
            <a:extLst>
              <a:ext uri="{FF2B5EF4-FFF2-40B4-BE49-F238E27FC236}">
                <a16:creationId xmlns:a16="http://schemas.microsoft.com/office/drawing/2014/main" id="{F55A990E-A8DC-43FD-BE29-E93EA0B11F2B}"/>
              </a:ext>
            </a:extLst>
          </p:cNvPr>
          <p:cNvPicPr>
            <a:picLocks noChangeAspect="1"/>
          </p:cNvPicPr>
          <p:nvPr/>
        </p:nvPicPr>
        <p:blipFill>
          <a:blip r:embed="rId3"/>
          <a:stretch>
            <a:fillRect/>
          </a:stretch>
        </p:blipFill>
        <p:spPr>
          <a:xfrm>
            <a:off x="1300915" y="4541312"/>
            <a:ext cx="6295201" cy="1335367"/>
          </a:xfrm>
          <a:prstGeom prst="rect">
            <a:avLst/>
          </a:prstGeom>
        </p:spPr>
      </p:pic>
      <p:sp>
        <p:nvSpPr>
          <p:cNvPr id="7" name="TextBox 6">
            <a:extLst>
              <a:ext uri="{FF2B5EF4-FFF2-40B4-BE49-F238E27FC236}">
                <a16:creationId xmlns:a16="http://schemas.microsoft.com/office/drawing/2014/main" id="{E375DF2C-FDA2-427B-8A78-916CB434AD5C}"/>
              </a:ext>
            </a:extLst>
          </p:cNvPr>
          <p:cNvSpPr txBox="1"/>
          <p:nvPr/>
        </p:nvSpPr>
        <p:spPr>
          <a:xfrm>
            <a:off x="1905000" y="5876679"/>
            <a:ext cx="1024255" cy="369332"/>
          </a:xfrm>
          <a:prstGeom prst="rect">
            <a:avLst/>
          </a:prstGeom>
          <a:solidFill>
            <a:schemeClr val="bg1"/>
          </a:solidFill>
        </p:spPr>
        <p:txBody>
          <a:bodyPr wrap="none" rtlCol="0">
            <a:spAutoFit/>
          </a:bodyPr>
          <a:lstStyle/>
          <a:p>
            <a:r>
              <a:rPr lang="en-US" dirty="0"/>
              <a:t>Table 3.9</a:t>
            </a:r>
          </a:p>
        </p:txBody>
      </p:sp>
      <p:sp>
        <p:nvSpPr>
          <p:cNvPr id="8" name="TextBox 7">
            <a:extLst>
              <a:ext uri="{FF2B5EF4-FFF2-40B4-BE49-F238E27FC236}">
                <a16:creationId xmlns:a16="http://schemas.microsoft.com/office/drawing/2014/main" id="{38DC0C4D-C2AC-4B27-A564-226A7E960A5B}"/>
              </a:ext>
            </a:extLst>
          </p:cNvPr>
          <p:cNvSpPr txBox="1"/>
          <p:nvPr/>
        </p:nvSpPr>
        <p:spPr>
          <a:xfrm>
            <a:off x="1828800" y="3789000"/>
            <a:ext cx="1111394" cy="369332"/>
          </a:xfrm>
          <a:prstGeom prst="rect">
            <a:avLst/>
          </a:prstGeom>
          <a:solidFill>
            <a:schemeClr val="bg1"/>
          </a:solidFill>
        </p:spPr>
        <p:txBody>
          <a:bodyPr wrap="none" rtlCol="0">
            <a:spAutoFit/>
          </a:bodyPr>
          <a:lstStyle/>
          <a:p>
            <a:r>
              <a:rPr lang="en-US" dirty="0"/>
              <a:t>Figure 3.5</a:t>
            </a:r>
          </a:p>
        </p:txBody>
      </p:sp>
    </p:spTree>
    <p:extLst>
      <p:ext uri="{BB962C8B-B14F-4D97-AF65-F5344CB8AC3E}">
        <p14:creationId xmlns:p14="http://schemas.microsoft.com/office/powerpoint/2010/main" val="29806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pPr eaLnBrk="1" hangingPunct="1"/>
            <a:r>
              <a:rPr lang="en-US" altLang="en-US" sz="2800" dirty="0"/>
              <a:t>Rigid vs Flexible Models</a:t>
            </a:r>
          </a:p>
        </p:txBody>
      </p:sp>
      <p:sp>
        <p:nvSpPr>
          <p:cNvPr id="3" name="Content Placeholder 2"/>
          <p:cNvSpPr>
            <a:spLocks noGrp="1"/>
          </p:cNvSpPr>
          <p:nvPr>
            <p:ph idx="1"/>
          </p:nvPr>
        </p:nvSpPr>
        <p:spPr>
          <a:xfrm>
            <a:off x="381000" y="1066800"/>
            <a:ext cx="8305800" cy="5334000"/>
          </a:xfrm>
        </p:spPr>
        <p:txBody>
          <a:bodyPr rtlCol="0">
            <a:normAutofit lnSpcReduction="10000"/>
          </a:bodyPr>
          <a:lstStyle/>
          <a:p>
            <a:pPr marL="0" indent="0" eaLnBrk="1" fontAlgn="auto" hangingPunct="1">
              <a:spcAft>
                <a:spcPts val="0"/>
              </a:spcAft>
              <a:buNone/>
              <a:defRPr/>
            </a:pPr>
            <a:r>
              <a:rPr lang="en-US" sz="2400" dirty="0"/>
              <a:t>Models can be </a:t>
            </a:r>
            <a:r>
              <a:rPr lang="en-US" sz="2400" b="1" dirty="0"/>
              <a:t>rigid</a:t>
            </a:r>
            <a:r>
              <a:rPr lang="en-US" sz="2400" dirty="0"/>
              <a:t> or </a:t>
            </a:r>
            <a:r>
              <a:rPr lang="en-US" sz="2400" b="1" dirty="0"/>
              <a:t>flexible</a:t>
            </a:r>
            <a:r>
              <a:rPr lang="en-US" sz="2400" dirty="0"/>
              <a:t>. </a:t>
            </a:r>
          </a:p>
          <a:p>
            <a:pPr eaLnBrk="1" fontAlgn="auto" hangingPunct="1">
              <a:spcAft>
                <a:spcPts val="0"/>
              </a:spcAft>
              <a:defRPr/>
            </a:pPr>
            <a:r>
              <a:rPr lang="en-US" sz="2400" dirty="0"/>
              <a:t>Rigid models will not respond quickly to variations </a:t>
            </a:r>
          </a:p>
          <a:p>
            <a:pPr eaLnBrk="1" fontAlgn="auto" hangingPunct="1">
              <a:spcAft>
                <a:spcPts val="0"/>
              </a:spcAft>
              <a:defRPr/>
            </a:pPr>
            <a:r>
              <a:rPr lang="en-US" sz="2400" dirty="0"/>
              <a:t>Flexible models will respond very quickly to variations  </a:t>
            </a:r>
          </a:p>
          <a:p>
            <a:pPr eaLnBrk="1" fontAlgn="auto" hangingPunct="1">
              <a:spcAft>
                <a:spcPts val="0"/>
              </a:spcAft>
              <a:defRPr/>
            </a:pPr>
            <a:endParaRPr lang="en-US" sz="2400" dirty="0"/>
          </a:p>
          <a:p>
            <a:pPr marL="0" indent="0" eaLnBrk="1" fontAlgn="auto" hangingPunct="1">
              <a:spcAft>
                <a:spcPts val="0"/>
              </a:spcAft>
              <a:buNone/>
              <a:defRPr/>
            </a:pPr>
            <a:r>
              <a:rPr lang="en-US" sz="2400" dirty="0"/>
              <a:t>Consider this generalized model for outcomes:</a:t>
            </a:r>
          </a:p>
          <a:p>
            <a:pPr marL="0" indent="0" eaLnBrk="1" fontAlgn="auto" hangingPunct="1">
              <a:spcAft>
                <a:spcPts val="0"/>
              </a:spcAft>
              <a:buNone/>
              <a:defRPr/>
            </a:pPr>
            <a:r>
              <a:rPr lang="en-US" sz="2400" dirty="0"/>
              <a:t>	</a:t>
            </a:r>
            <a:r>
              <a:rPr lang="en-US" sz="2400" dirty="0" err="1"/>
              <a:t>y</a:t>
            </a:r>
            <a:r>
              <a:rPr lang="en-US" sz="2400" baseline="-25000" dirty="0" err="1"/>
              <a:t>i</a:t>
            </a:r>
            <a:r>
              <a:rPr lang="en-US" sz="2400" dirty="0"/>
              <a:t> = f(x</a:t>
            </a:r>
            <a:r>
              <a:rPr lang="en-US" sz="2400" baseline="-25000" dirty="0"/>
              <a:t>i1</a:t>
            </a:r>
            <a:r>
              <a:rPr lang="en-US" sz="2400" dirty="0"/>
              <a:t>, x</a:t>
            </a:r>
            <a:r>
              <a:rPr lang="en-US" sz="2400" baseline="-25000" dirty="0"/>
              <a:t>i2</a:t>
            </a:r>
            <a:r>
              <a:rPr lang="en-US" sz="2400" dirty="0"/>
              <a:t>, x</a:t>
            </a:r>
            <a:r>
              <a:rPr lang="en-US" sz="2400" baseline="-25000" dirty="0"/>
              <a:t>i3</a:t>
            </a:r>
            <a:r>
              <a:rPr lang="en-US" sz="2400" dirty="0"/>
              <a:t>, …) + </a:t>
            </a:r>
            <a:r>
              <a:rPr lang="en-US" sz="2400" dirty="0" err="1">
                <a:latin typeface="Symbol" panose="05050102010706020507" pitchFamily="18" charset="2"/>
              </a:rPr>
              <a:t>e</a:t>
            </a:r>
            <a:r>
              <a:rPr lang="en-US" sz="2400" baseline="-25000" dirty="0" err="1"/>
              <a:t>i</a:t>
            </a:r>
            <a:endParaRPr lang="en-US" sz="2400" b="1" dirty="0"/>
          </a:p>
          <a:p>
            <a:pPr marL="0" indent="0" eaLnBrk="1" fontAlgn="auto" hangingPunct="1">
              <a:spcAft>
                <a:spcPts val="0"/>
              </a:spcAft>
              <a:buNone/>
              <a:defRPr/>
            </a:pPr>
            <a:endParaRPr lang="en-US" sz="2400" b="1" dirty="0"/>
          </a:p>
          <a:p>
            <a:pPr marL="0" indent="0" eaLnBrk="1" fontAlgn="auto" hangingPunct="1">
              <a:spcAft>
                <a:spcPts val="0"/>
              </a:spcAft>
              <a:buNone/>
              <a:defRPr/>
            </a:pPr>
            <a:r>
              <a:rPr lang="en-US" sz="2400" dirty="0"/>
              <a:t>According to the model above, each data point in our sample contains</a:t>
            </a:r>
            <a:r>
              <a:rPr lang="en-US" sz="2400" dirty="0">
                <a:latin typeface="Symbol" panose="05050102010706020507" pitchFamily="18" charset="2"/>
              </a:rPr>
              <a:t> </a:t>
            </a:r>
            <a:r>
              <a:rPr lang="en-US" sz="2400" dirty="0" err="1">
                <a:latin typeface="Symbol" panose="05050102010706020507" pitchFamily="18" charset="2"/>
              </a:rPr>
              <a:t>e</a:t>
            </a:r>
            <a:r>
              <a:rPr lang="en-US" sz="2400" baseline="-25000" dirty="0" err="1"/>
              <a:t>i</a:t>
            </a:r>
            <a:r>
              <a:rPr lang="en-US" sz="2400" dirty="0"/>
              <a:t>, some irreducible and un-</a:t>
            </a:r>
            <a:r>
              <a:rPr lang="en-US" sz="2400" dirty="0" err="1"/>
              <a:t>modelable</a:t>
            </a:r>
            <a:r>
              <a:rPr lang="en-US" sz="2400" dirty="0"/>
              <a:t> error. What happens if we model the irreducible error as well as f?  Is that a problem?    </a:t>
            </a:r>
          </a:p>
          <a:p>
            <a:pPr marL="0" indent="0" eaLnBrk="1" fontAlgn="auto" hangingPunct="1">
              <a:spcAft>
                <a:spcPts val="0"/>
              </a:spcAft>
              <a:buNone/>
              <a:defRPr/>
            </a:pPr>
            <a:endParaRPr lang="en-US" sz="2400" dirty="0"/>
          </a:p>
          <a:p>
            <a:pPr marL="0" indent="0" eaLnBrk="1" fontAlgn="auto" hangingPunct="1">
              <a:spcAft>
                <a:spcPts val="0"/>
              </a:spcAft>
              <a:buNone/>
              <a:defRPr/>
            </a:pPr>
            <a:r>
              <a:rPr lang="en-US" sz="2400" dirty="0"/>
              <a:t>Which type of model will </a:t>
            </a:r>
            <a:r>
              <a:rPr lang="en-US" sz="2400" b="1" dirty="0"/>
              <a:t>overfit</a:t>
            </a:r>
            <a:r>
              <a:rPr lang="en-US" sz="2400" dirty="0"/>
              <a:t> the noise, rigid or flexible?</a:t>
            </a:r>
          </a:p>
          <a:p>
            <a:pPr marL="0" indent="0" eaLnBrk="1" fontAlgn="auto" hangingPunct="1">
              <a:spcAft>
                <a:spcPts val="0"/>
              </a:spcAft>
              <a:buNone/>
              <a:defRPr/>
            </a:pPr>
            <a:endParaRPr lang="en-US" sz="2400" b="1" dirty="0"/>
          </a:p>
          <a:p>
            <a:pPr marL="0" indent="0" eaLnBrk="1" fontAlgn="auto" hangingPunct="1">
              <a:spcAft>
                <a:spcPts val="0"/>
              </a:spcAft>
              <a:buNone/>
              <a:defRPr/>
            </a:pPr>
            <a:endParaRPr lang="en-US" sz="2400" b="1" dirty="0"/>
          </a:p>
          <a:p>
            <a:pPr marL="0" indent="0" eaLnBrk="1" fontAlgn="auto" hangingPunct="1">
              <a:spcAft>
                <a:spcPts val="0"/>
              </a:spcAft>
              <a:buNone/>
              <a:defRPr/>
            </a:pPr>
            <a:endParaRPr lang="en-US" sz="2400" dirty="0"/>
          </a:p>
          <a:p>
            <a:pPr marL="0" indent="0" eaLnBrk="1" fontAlgn="auto" hangingPunct="1">
              <a:spcAft>
                <a:spcPts val="0"/>
              </a:spcAft>
              <a:buNone/>
              <a:defRPr/>
            </a:pPr>
            <a:endParaRPr lang="en-US" sz="2400" dirty="0"/>
          </a:p>
          <a:p>
            <a:pPr marL="0" indent="0" eaLnBrk="1" fontAlgn="auto" hangingPunct="1">
              <a:spcAft>
                <a:spcPts val="0"/>
              </a:spcAft>
              <a:buNone/>
              <a:defRPr/>
            </a:pPr>
            <a:endParaRPr lang="en-US" sz="2400" dirty="0"/>
          </a:p>
          <a:p>
            <a:pPr marL="0" indent="0" eaLnBrk="1" fontAlgn="auto" hangingPunct="1">
              <a:spcAft>
                <a:spcPts val="0"/>
              </a:spcAft>
              <a:buNone/>
              <a:defRPr/>
            </a:pPr>
            <a:endParaRPr lang="en-US" sz="2400" dirty="0"/>
          </a:p>
          <a:p>
            <a:pPr marL="0" indent="0" eaLnBrk="1" fontAlgn="auto" hangingPunct="1">
              <a:spcAft>
                <a:spcPts val="0"/>
              </a:spcAft>
              <a:buNone/>
              <a:defRPr/>
            </a:pPr>
            <a:endParaRPr lang="en-US" sz="24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18</a:t>
            </a:fld>
            <a:endParaRPr lang="en-US" altLang="en-US"/>
          </a:p>
        </p:txBody>
      </p:sp>
    </p:spTree>
    <p:extLst>
      <p:ext uri="{BB962C8B-B14F-4D97-AF65-F5344CB8AC3E}">
        <p14:creationId xmlns:p14="http://schemas.microsoft.com/office/powerpoint/2010/main" val="700168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Variability, Linear Case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19</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504950"/>
            <a:ext cx="661987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76400" y="5531534"/>
            <a:ext cx="5443734" cy="646331"/>
          </a:xfrm>
          <a:prstGeom prst="rect">
            <a:avLst/>
          </a:prstGeom>
          <a:noFill/>
        </p:spPr>
        <p:txBody>
          <a:bodyPr wrap="none" rtlCol="0">
            <a:spAutoFit/>
          </a:bodyPr>
          <a:lstStyle/>
          <a:p>
            <a:r>
              <a:rPr lang="en-US" dirty="0"/>
              <a:t>What do you think the actual noise level is for this data?</a:t>
            </a:r>
          </a:p>
          <a:p>
            <a:r>
              <a:rPr lang="en-US" dirty="0"/>
              <a:t>How did they find the minimum test error?</a:t>
            </a:r>
          </a:p>
        </p:txBody>
      </p:sp>
    </p:spTree>
    <p:extLst>
      <p:ext uri="{BB962C8B-B14F-4D97-AF65-F5344CB8AC3E}">
        <p14:creationId xmlns:p14="http://schemas.microsoft.com/office/powerpoint/2010/main" val="248771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solidFill>
                  <a:schemeClr val="tx2"/>
                </a:solidFill>
              </a:rPr>
              <a:t>2020 Class Schedule</a:t>
            </a:r>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2</a:t>
            </a:fld>
            <a:endParaRPr lang="en-US" altLang="en-US"/>
          </a:p>
        </p:txBody>
      </p:sp>
      <p:graphicFrame>
        <p:nvGraphicFramePr>
          <p:cNvPr id="5" name="Table 4">
            <a:extLst>
              <a:ext uri="{FF2B5EF4-FFF2-40B4-BE49-F238E27FC236}">
                <a16:creationId xmlns:a16="http://schemas.microsoft.com/office/drawing/2014/main" id="{D14C689F-C4BA-479B-A7C5-CA3FAABADFCC}"/>
              </a:ext>
            </a:extLst>
          </p:cNvPr>
          <p:cNvGraphicFramePr>
            <a:graphicFrameLocks noGrp="1"/>
          </p:cNvGraphicFramePr>
          <p:nvPr>
            <p:extLst>
              <p:ext uri="{D42A27DB-BD31-4B8C-83A1-F6EECF244321}">
                <p14:modId xmlns:p14="http://schemas.microsoft.com/office/powerpoint/2010/main" val="916946274"/>
              </p:ext>
            </p:extLst>
          </p:nvPr>
        </p:nvGraphicFramePr>
        <p:xfrm>
          <a:off x="571498" y="808571"/>
          <a:ext cx="8115301" cy="5547468"/>
        </p:xfrm>
        <a:graphic>
          <a:graphicData uri="http://schemas.openxmlformats.org/drawingml/2006/table">
            <a:tbl>
              <a:tblPr firstRow="1" bandRow="1">
                <a:tableStyleId>{5C22544A-7EE6-4342-B048-85BDC9FD1C3A}</a:tableStyleId>
              </a:tblPr>
              <a:tblGrid>
                <a:gridCol w="733831">
                  <a:extLst>
                    <a:ext uri="{9D8B030D-6E8A-4147-A177-3AD203B41FA5}">
                      <a16:colId xmlns:a16="http://schemas.microsoft.com/office/drawing/2014/main" val="20000"/>
                    </a:ext>
                  </a:extLst>
                </a:gridCol>
                <a:gridCol w="752071">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gridCol w="1752599">
                  <a:extLst>
                    <a:ext uri="{9D8B030D-6E8A-4147-A177-3AD203B41FA5}">
                      <a16:colId xmlns:a16="http://schemas.microsoft.com/office/drawing/2014/main" val="2236984056"/>
                    </a:ext>
                  </a:extLst>
                </a:gridCol>
              </a:tblGrid>
              <a:tr h="365766">
                <a:tc>
                  <a:txBody>
                    <a:bodyPr/>
                    <a:lstStyle/>
                    <a:p>
                      <a:pPr algn="ctr"/>
                      <a:r>
                        <a:rPr lang="en-US" sz="1800" dirty="0" err="1"/>
                        <a:t>Lec</a:t>
                      </a:r>
                      <a:r>
                        <a:rPr lang="en-US" sz="1800" dirty="0"/>
                        <a:t>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Date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Lecture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463">
                <a:tc>
                  <a:txBody>
                    <a:bodyPr/>
                    <a:lstStyle/>
                    <a:p>
                      <a:pPr algn="ctr"/>
                      <a:r>
                        <a:rPr lang="en-US" sz="1400" dirty="0"/>
                        <a:t>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Intro, Linear </a:t>
                      </a:r>
                      <a:r>
                        <a:rPr lang="en-US" sz="1400" baseline="0" dirty="0"/>
                        <a:t>Regression, Bias and Variability</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04806">
                <a:tc>
                  <a:txBody>
                    <a:bodyPr/>
                    <a:lstStyle/>
                    <a:p>
                      <a:pPr algn="ctr"/>
                      <a:r>
                        <a:rPr lang="en-US" sz="1400" dirty="0"/>
                        <a:t>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t>Jan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solidFill>
                            <a:schemeClr val="tx1"/>
                          </a:solidFill>
                        </a:rPr>
                        <a:t>Unsupervised Learning: Clustering, Principle Comp. Analysis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solidFill>
                            <a:schemeClr val="tx1"/>
                          </a:solidFill>
                        </a:rPr>
                        <a:t>Hwk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04806">
                <a:tc>
                  <a:txBody>
                    <a:bodyPr/>
                    <a:lstStyle/>
                    <a:p>
                      <a:pPr algn="ctr"/>
                      <a:r>
                        <a:rPr lang="en-US" sz="1400" dirty="0"/>
                        <a:t>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K Nearest Neighbors, Cross Validation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304806">
                <a:tc>
                  <a:txBody>
                    <a:bodyPr/>
                    <a:lstStyle/>
                    <a:p>
                      <a:pPr algn="ctr"/>
                      <a:r>
                        <a:rPr lang="en-US" sz="1400" dirty="0"/>
                        <a:t>4</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Classification, Logistic Regression</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04806">
                <a:tc>
                  <a:txBody>
                    <a:bodyPr/>
                    <a:lstStyle/>
                    <a:p>
                      <a:pPr algn="ctr"/>
                      <a:r>
                        <a:rPr lang="en-US" sz="1400" dirty="0"/>
                        <a:t>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Feature Selection, Ridge Regression, LASSO, Principle Comp.</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4, Project Plan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304806">
                <a:tc>
                  <a:txBody>
                    <a:bodyPr/>
                    <a:lstStyle/>
                    <a:p>
                      <a:pPr algn="ctr"/>
                      <a:r>
                        <a:rPr lang="en-US" sz="1400" dirty="0"/>
                        <a:t>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19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Step Functions, Splines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04806">
                <a:tc>
                  <a:txBody>
                    <a:bodyPr/>
                    <a:lstStyle/>
                    <a:p>
                      <a:pPr algn="ctr"/>
                      <a:r>
                        <a:rPr lang="en-US" sz="1400" dirty="0"/>
                        <a:t>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26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Discriminant Analysis,</a:t>
                      </a:r>
                      <a:r>
                        <a:rPr lang="en-US" sz="1400" baseline="0" dirty="0">
                          <a:solidFill>
                            <a:schemeClr val="tx1"/>
                          </a:solidFill>
                        </a:rPr>
                        <a:t> </a:t>
                      </a:r>
                      <a:r>
                        <a:rPr lang="en-US" sz="1400" dirty="0">
                          <a:solidFill>
                            <a:schemeClr val="tx1"/>
                          </a:solidFill>
                        </a:rPr>
                        <a:t>Support Vector Machines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6, Plan Revision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4</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Mid Term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951094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t>Mar</a:t>
                      </a:r>
                      <a:r>
                        <a:rPr lang="en-US" sz="1400" baseline="0" dirty="0"/>
                        <a:t> 11</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Spring Break</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43926980"/>
                  </a:ext>
                </a:extLst>
              </a:tr>
              <a:tr h="304806">
                <a:tc>
                  <a:txBody>
                    <a:bodyPr/>
                    <a:lstStyle/>
                    <a:p>
                      <a:pPr algn="ctr"/>
                      <a:r>
                        <a:rPr lang="en-US" sz="1400" dirty="0"/>
                        <a:t>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18</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Tree-Based Classification Methods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04806">
                <a:tc>
                  <a:txBody>
                    <a:bodyPr/>
                    <a:lstStyle/>
                    <a:p>
                      <a:pPr algn="ctr"/>
                      <a:r>
                        <a:rPr lang="en-US" sz="1400" dirty="0"/>
                        <a:t>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Mar 25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Neural</a:t>
                      </a:r>
                      <a:r>
                        <a:rPr lang="en-US" sz="1400" baseline="0" dirty="0">
                          <a:solidFill>
                            <a:schemeClr val="tx1"/>
                          </a:solidFill>
                        </a:rPr>
                        <a:t> Networks, Deep Learning </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304806">
                <a:tc>
                  <a:txBody>
                    <a:bodyPr/>
                    <a:lstStyle/>
                    <a:p>
                      <a:pPr algn="ctr"/>
                      <a:r>
                        <a:rPr lang="en-US" sz="1400" dirty="0"/>
                        <a:t>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Convolutional Neural</a:t>
                      </a:r>
                      <a:r>
                        <a:rPr lang="en-US" sz="1400" baseline="0" dirty="0">
                          <a:solidFill>
                            <a:schemeClr val="tx1"/>
                          </a:solidFill>
                        </a:rPr>
                        <a:t> Networks</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04806">
                <a:tc>
                  <a:txBody>
                    <a:bodyPr/>
                    <a:lstStyle/>
                    <a:p>
                      <a:pPr algn="ctr"/>
                      <a:r>
                        <a:rPr lang="en-US" sz="1400" dirty="0"/>
                        <a:t>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Bayesian Analysis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Final Project 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304806">
                <a:tc>
                  <a:txBody>
                    <a:bodyPr/>
                    <a:lstStyle/>
                    <a:p>
                      <a:pPr algn="ctr"/>
                      <a:r>
                        <a:rPr lang="en-US" sz="1400" dirty="0"/>
                        <a:t>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73379">
                <a:tc>
                  <a:txBody>
                    <a:bodyPr/>
                    <a:lstStyle/>
                    <a:p>
                      <a:pPr algn="ctr"/>
                      <a:r>
                        <a:rPr lang="en-US" sz="1400" dirty="0"/>
                        <a:t>13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Ethics of Machine Learning,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Apr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Study</a:t>
                      </a:r>
                      <a:r>
                        <a:rPr lang="en-US" sz="1400" baseline="0" dirty="0">
                          <a:solidFill>
                            <a:schemeClr val="tx1"/>
                          </a:solidFill>
                        </a:rPr>
                        <a:t> Day</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May 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Final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58133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Variability, Non-Linear Case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20</a:t>
            </a:fld>
            <a:endParaRPr lang="en-US"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1204913"/>
            <a:ext cx="674370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21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Variability, Another Non-Linear Case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21</a:t>
            </a:fld>
            <a:endParaRPr lang="en-US" alt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90675"/>
            <a:ext cx="640080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07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pPr eaLnBrk="1" hangingPunct="1"/>
            <a:r>
              <a:rPr lang="en-US" altLang="en-US" sz="2800" dirty="0"/>
              <a:t>Model Variability</a:t>
            </a:r>
          </a:p>
        </p:txBody>
      </p:sp>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sz="2400" b="1" dirty="0"/>
              <a:t>Variability </a:t>
            </a:r>
            <a:r>
              <a:rPr lang="en-US" sz="2400" dirty="0"/>
              <a:t>is the difference in the error if I apply the same model to many different independent datasets.</a:t>
            </a:r>
          </a:p>
          <a:p>
            <a:pPr marL="0" indent="0" eaLnBrk="1" fontAlgn="auto" hangingPunct="1">
              <a:spcAft>
                <a:spcPts val="0"/>
              </a:spcAft>
              <a:buFont typeface="Arial" charset="0"/>
              <a:buNone/>
              <a:defRPr/>
            </a:pPr>
            <a:endParaRPr lang="en-US" sz="2400" b="1" dirty="0"/>
          </a:p>
          <a:p>
            <a:pPr marL="0" indent="0" eaLnBrk="1" fontAlgn="auto" hangingPunct="1">
              <a:spcAft>
                <a:spcPts val="0"/>
              </a:spcAft>
              <a:buFont typeface="Arial" charset="0"/>
              <a:buNone/>
              <a:defRPr/>
            </a:pPr>
            <a:r>
              <a:rPr lang="en-US" sz="2400" dirty="0"/>
              <a:t>For example, I might have a set of data with a linear relationship between a feature and an outcome.  But I model the data with a 5</a:t>
            </a:r>
            <a:r>
              <a:rPr lang="en-US" sz="2400" baseline="30000" dirty="0"/>
              <a:t>th</a:t>
            </a:r>
            <a:r>
              <a:rPr lang="en-US" sz="2400" dirty="0"/>
              <a:t> order polynomial, modeling all the noise exactly.  </a:t>
            </a:r>
          </a:p>
          <a:p>
            <a:pPr marL="0" indent="0" eaLnBrk="1" fontAlgn="auto" hangingPunct="1">
              <a:spcAft>
                <a:spcPts val="0"/>
              </a:spcAft>
              <a:buFont typeface="Arial" charset="0"/>
              <a:buNone/>
              <a:defRPr/>
            </a:pPr>
            <a:endParaRPr lang="en-US" sz="2400" dirty="0"/>
          </a:p>
          <a:p>
            <a:pPr marL="0" indent="0" eaLnBrk="1" fontAlgn="auto" hangingPunct="1">
              <a:spcAft>
                <a:spcPts val="0"/>
              </a:spcAft>
              <a:buFont typeface="Arial" charset="0"/>
              <a:buNone/>
              <a:defRPr/>
            </a:pPr>
            <a:r>
              <a:rPr lang="en-US" sz="2400" dirty="0"/>
              <a:t>If I apply this flexible model to an independent dataset, I’ll get a much different result.</a:t>
            </a:r>
          </a:p>
          <a:p>
            <a:pPr marL="0" indent="0" eaLnBrk="1" fontAlgn="auto" hangingPunct="1">
              <a:spcAft>
                <a:spcPts val="0"/>
              </a:spcAft>
              <a:buFont typeface="Arial" charset="0"/>
              <a:buNone/>
              <a:defRPr/>
            </a:pPr>
            <a:endParaRPr lang="en-US" sz="2400" dirty="0"/>
          </a:p>
          <a:p>
            <a:pPr marL="0" indent="0" eaLnBrk="1" fontAlgn="auto" hangingPunct="1">
              <a:spcAft>
                <a:spcPts val="0"/>
              </a:spcAft>
              <a:buFont typeface="Arial" charset="0"/>
              <a:buNone/>
              <a:defRPr/>
            </a:pPr>
            <a:r>
              <a:rPr lang="en-US" sz="2400" dirty="0"/>
              <a:t>This is also called </a:t>
            </a:r>
            <a:r>
              <a:rPr lang="en-US" sz="2400" b="1" dirty="0"/>
              <a:t>overfitting</a:t>
            </a:r>
            <a:r>
              <a:rPr lang="en-US" sz="2400" dirty="0"/>
              <a:t> the data and is very frequently done by analysts overselling their modeling capability.</a:t>
            </a:r>
          </a:p>
          <a:p>
            <a:pPr marL="0" indent="0" eaLnBrk="1" fontAlgn="auto" hangingPunct="1">
              <a:spcAft>
                <a:spcPts val="0"/>
              </a:spcAft>
              <a:buNone/>
              <a:defRPr/>
            </a:pPr>
            <a:endParaRPr lang="en-US" sz="2400" b="1" dirty="0"/>
          </a:p>
        </p:txBody>
      </p:sp>
      <p:sp>
        <p:nvSpPr>
          <p:cNvPr id="2" name="Slide Number Placeholder 1"/>
          <p:cNvSpPr>
            <a:spLocks noGrp="1"/>
          </p:cNvSpPr>
          <p:nvPr>
            <p:ph type="sldNum" sz="quarter" idx="12"/>
          </p:nvPr>
        </p:nvSpPr>
        <p:spPr>
          <a:xfrm>
            <a:off x="6553200" y="6356350"/>
            <a:ext cx="2133600" cy="365125"/>
          </a:xfrm>
        </p:spPr>
        <p:txBody>
          <a:bodyPr/>
          <a:lstStyle/>
          <a:p>
            <a:pPr>
              <a:defRPr/>
            </a:pPr>
            <a:fld id="{9695C8B4-01A2-485F-8B64-4640E234E3BB}" type="slidenum">
              <a:rPr lang="en-US" altLang="en-US" smtClean="0"/>
              <a:pPr>
                <a:defRPr/>
              </a:pPr>
              <a:t>22</a:t>
            </a:fld>
            <a:endParaRPr lang="en-US" altLang="en-US"/>
          </a:p>
        </p:txBody>
      </p:sp>
    </p:spTree>
    <p:extLst>
      <p:ext uri="{BB962C8B-B14F-4D97-AF65-F5344CB8AC3E}">
        <p14:creationId xmlns:p14="http://schemas.microsoft.com/office/powerpoint/2010/main" val="1597427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pPr eaLnBrk="1" hangingPunct="1"/>
            <a:r>
              <a:rPr lang="en-US" altLang="en-US" sz="2800" dirty="0"/>
              <a:t>Cross Validation</a:t>
            </a:r>
          </a:p>
        </p:txBody>
      </p:sp>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dirty="0"/>
              <a:t>Thinking about the irreducible error: </a:t>
            </a:r>
          </a:p>
          <a:p>
            <a:pPr eaLnBrk="1" fontAlgn="auto" hangingPunct="1">
              <a:spcAft>
                <a:spcPts val="0"/>
              </a:spcAft>
              <a:defRPr/>
            </a:pPr>
            <a:r>
              <a:rPr lang="en-US" dirty="0"/>
              <a:t>We can never model it accurately</a:t>
            </a:r>
          </a:p>
          <a:p>
            <a:pPr eaLnBrk="1" fontAlgn="auto" hangingPunct="1">
              <a:spcAft>
                <a:spcPts val="0"/>
              </a:spcAft>
              <a:defRPr/>
            </a:pPr>
            <a:r>
              <a:rPr lang="en-US" dirty="0"/>
              <a:t>It may look like the real signal in the data we use to train the model, but it would </a:t>
            </a:r>
            <a:r>
              <a:rPr lang="en-US" u="sng" dirty="0"/>
              <a:t>not be consistent over the entire population</a:t>
            </a:r>
          </a:p>
          <a:p>
            <a:pPr marL="0" indent="0" eaLnBrk="1" fontAlgn="auto" hangingPunct="1">
              <a:spcAft>
                <a:spcPts val="0"/>
              </a:spcAft>
              <a:buNone/>
              <a:defRPr/>
            </a:pPr>
            <a:endParaRPr lang="en-US" u="sng" dirty="0">
              <a:latin typeface="Symbol" panose="05050102010706020507" pitchFamily="18" charset="2"/>
            </a:endParaRPr>
          </a:p>
          <a:p>
            <a:pPr marL="0" indent="0" eaLnBrk="1" fontAlgn="auto" hangingPunct="1">
              <a:spcAft>
                <a:spcPts val="0"/>
              </a:spcAft>
              <a:buNone/>
              <a:defRPr/>
            </a:pPr>
            <a:r>
              <a:rPr lang="en-US" dirty="0"/>
              <a:t>Q: Give that model, how would you test it against the population?</a:t>
            </a:r>
          </a:p>
          <a:p>
            <a:pPr marL="0" indent="0" eaLnBrk="1" fontAlgn="auto" hangingPunct="1">
              <a:spcAft>
                <a:spcPts val="0"/>
              </a:spcAft>
              <a:buNone/>
              <a:defRPr/>
            </a:pPr>
            <a:r>
              <a:rPr lang="en-US" dirty="0"/>
              <a:t>Would you:</a:t>
            </a:r>
          </a:p>
          <a:p>
            <a:pPr marL="457200" indent="-457200" eaLnBrk="1" fontAlgn="auto" hangingPunct="1">
              <a:spcAft>
                <a:spcPts val="0"/>
              </a:spcAft>
              <a:buAutoNum type="arabicPeriod"/>
              <a:defRPr/>
            </a:pPr>
            <a:r>
              <a:rPr lang="en-US" dirty="0"/>
              <a:t>Use the data you used to create the model and calculate the RSS?   </a:t>
            </a:r>
          </a:p>
          <a:p>
            <a:pPr marL="457200" indent="-457200" eaLnBrk="1" fontAlgn="auto" hangingPunct="1">
              <a:spcAft>
                <a:spcPts val="0"/>
              </a:spcAft>
              <a:buAutoNum type="arabicPeriod"/>
              <a:defRPr/>
            </a:pPr>
            <a:r>
              <a:rPr lang="en-US" dirty="0"/>
              <a:t>Use an independent set of data from the same population to calculate the RSS?</a:t>
            </a:r>
          </a:p>
          <a:p>
            <a:pPr marL="0" indent="0" eaLnBrk="1" fontAlgn="auto" hangingPunct="1">
              <a:spcAft>
                <a:spcPts val="0"/>
              </a:spcAft>
              <a:buNone/>
              <a:defRPr/>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23</a:t>
            </a:fld>
            <a:endParaRPr lang="en-US" altLang="en-US"/>
          </a:p>
        </p:txBody>
      </p:sp>
    </p:spTree>
    <p:extLst>
      <p:ext uri="{BB962C8B-B14F-4D97-AF65-F5344CB8AC3E}">
        <p14:creationId xmlns:p14="http://schemas.microsoft.com/office/powerpoint/2010/main" val="2359301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Training Error vs Test Error</a:t>
            </a:r>
          </a:p>
        </p:txBody>
      </p:sp>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b="1" dirty="0"/>
              <a:t>Training Error </a:t>
            </a:r>
            <a:r>
              <a:rPr lang="en-US" dirty="0"/>
              <a:t>is the error you get when you run the samples you use to train the model back through the model</a:t>
            </a:r>
          </a:p>
          <a:p>
            <a:pPr eaLnBrk="1" fontAlgn="auto" hangingPunct="1">
              <a:spcAft>
                <a:spcPts val="0"/>
              </a:spcAft>
              <a:defRPr/>
            </a:pPr>
            <a:r>
              <a:rPr lang="en-US" dirty="0"/>
              <a:t>Decreases as you add more features (</a:t>
            </a:r>
            <a:r>
              <a:rPr lang="en-US" dirty="0" err="1"/>
              <a:t>x</a:t>
            </a:r>
            <a:r>
              <a:rPr lang="en-US" baseline="-25000" dirty="0" err="1"/>
              <a:t>j</a:t>
            </a:r>
            <a:r>
              <a:rPr lang="en-US" dirty="0" err="1"/>
              <a:t>’s</a:t>
            </a:r>
            <a:r>
              <a:rPr lang="en-US" dirty="0"/>
              <a:t>, polynomial, and cross terms) to the model</a:t>
            </a:r>
          </a:p>
          <a:p>
            <a:pPr eaLnBrk="1" fontAlgn="auto" hangingPunct="1">
              <a:spcAft>
                <a:spcPts val="0"/>
              </a:spcAft>
              <a:defRPr/>
            </a:pPr>
            <a:r>
              <a:rPr lang="en-US" dirty="0"/>
              <a:t>If the coefficients vary significantly as you change training datasets, this can indicate “</a:t>
            </a:r>
            <a:r>
              <a:rPr lang="en-US" dirty="0" err="1"/>
              <a:t>overfitting</a:t>
            </a:r>
            <a:r>
              <a:rPr lang="en-US" dirty="0"/>
              <a:t>” – you are modeling noise</a:t>
            </a:r>
          </a:p>
          <a:p>
            <a:pPr eaLnBrk="1" fontAlgn="auto" hangingPunct="1">
              <a:spcAft>
                <a:spcPts val="0"/>
              </a:spcAft>
              <a:defRPr/>
            </a:pPr>
            <a:endParaRPr lang="en-US" dirty="0"/>
          </a:p>
          <a:p>
            <a:pPr marL="0" indent="0" eaLnBrk="1" fontAlgn="auto" hangingPunct="1">
              <a:spcAft>
                <a:spcPts val="0"/>
              </a:spcAft>
              <a:buNone/>
              <a:defRPr/>
            </a:pPr>
            <a:r>
              <a:rPr lang="en-US" b="1" dirty="0"/>
              <a:t>Test Error </a:t>
            </a:r>
            <a:r>
              <a:rPr lang="en-US" dirty="0"/>
              <a:t>is the error you get when you run one or more datasets </a:t>
            </a:r>
            <a:r>
              <a:rPr lang="en-US" u="sng" dirty="0"/>
              <a:t>not used for training </a:t>
            </a:r>
            <a:r>
              <a:rPr lang="en-US" dirty="0"/>
              <a:t>through the model</a:t>
            </a:r>
          </a:p>
          <a:p>
            <a:pPr eaLnBrk="1" fontAlgn="auto" hangingPunct="1">
              <a:spcAft>
                <a:spcPts val="0"/>
              </a:spcAft>
              <a:defRPr/>
            </a:pPr>
            <a:r>
              <a:rPr lang="en-US" dirty="0"/>
              <a:t>In the case of “overfitted” data, you will get large test errors compared to the training error</a:t>
            </a:r>
          </a:p>
        </p:txBody>
      </p:sp>
    </p:spTree>
    <p:extLst>
      <p:ext uri="{BB962C8B-B14F-4D97-AF65-F5344CB8AC3E}">
        <p14:creationId xmlns:p14="http://schemas.microsoft.com/office/powerpoint/2010/main" val="256847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Training Error vs Test Error</a:t>
            </a:r>
          </a:p>
        </p:txBody>
      </p:sp>
      <p:sp>
        <p:nvSpPr>
          <p:cNvPr id="3" name="Content Placeholder 2"/>
          <p:cNvSpPr>
            <a:spLocks noGrp="1"/>
          </p:cNvSpPr>
          <p:nvPr>
            <p:ph idx="1"/>
          </p:nvPr>
        </p:nvSpPr>
        <p:spPr>
          <a:xfrm>
            <a:off x="533400" y="1078468"/>
            <a:ext cx="8305800" cy="5334000"/>
          </a:xfrm>
        </p:spPr>
        <p:txBody>
          <a:bodyPr rtlCol="0">
            <a:normAutofit/>
          </a:bodyPr>
          <a:lstStyle/>
          <a:p>
            <a:pPr marL="0" indent="0" eaLnBrk="1" fontAlgn="auto" hangingPunct="1">
              <a:spcAft>
                <a:spcPts val="0"/>
              </a:spcAft>
              <a:buFont typeface="Arial" charset="0"/>
              <a:buNone/>
              <a:defRPr/>
            </a:pPr>
            <a:r>
              <a:rPr lang="en-US" dirty="0"/>
              <a:t>Below is a graph that is typical of many models we will examine in this class. While training error can go down continually as we add complexity to a model, testing with independent data reveals that, at some point, the model is not getting better and overfitting takes over. </a:t>
            </a:r>
          </a:p>
        </p:txBody>
      </p:sp>
      <p:pic>
        <p:nvPicPr>
          <p:cNvPr id="2" name="Picture 1"/>
          <p:cNvPicPr>
            <a:picLocks noChangeAspect="1"/>
          </p:cNvPicPr>
          <p:nvPr/>
        </p:nvPicPr>
        <p:blipFill>
          <a:blip r:embed="rId2"/>
          <a:stretch>
            <a:fillRect/>
          </a:stretch>
        </p:blipFill>
        <p:spPr>
          <a:xfrm>
            <a:off x="1066800" y="2590800"/>
            <a:ext cx="5724525" cy="3505200"/>
          </a:xfrm>
          <a:prstGeom prst="rect">
            <a:avLst/>
          </a:prstGeom>
        </p:spPr>
      </p:pic>
      <p:sp>
        <p:nvSpPr>
          <p:cNvPr id="4" name="TextBox 3"/>
          <p:cNvSpPr txBox="1"/>
          <p:nvPr/>
        </p:nvSpPr>
        <p:spPr>
          <a:xfrm>
            <a:off x="3267227" y="6096000"/>
            <a:ext cx="2355068" cy="369332"/>
          </a:xfrm>
          <a:prstGeom prst="rect">
            <a:avLst/>
          </a:prstGeom>
          <a:noFill/>
        </p:spPr>
        <p:txBody>
          <a:bodyPr wrap="none" rtlCol="0">
            <a:spAutoFit/>
          </a:bodyPr>
          <a:lstStyle/>
          <a:p>
            <a:r>
              <a:rPr lang="en-US" dirty="0"/>
              <a:t>Increasing Flexibility </a:t>
            </a:r>
            <a:r>
              <a:rPr lang="en-US" dirty="0">
                <a:sym typeface="Wingdings" panose="05000000000000000000" pitchFamily="2" charset="2"/>
              </a:rPr>
              <a:t></a:t>
            </a:r>
            <a:endParaRPr lang="en-US" dirty="0"/>
          </a:p>
        </p:txBody>
      </p:sp>
      <p:sp>
        <p:nvSpPr>
          <p:cNvPr id="6" name="TextBox 5"/>
          <p:cNvSpPr txBox="1"/>
          <p:nvPr/>
        </p:nvSpPr>
        <p:spPr>
          <a:xfrm>
            <a:off x="6577817" y="2772370"/>
            <a:ext cx="1079591" cy="369332"/>
          </a:xfrm>
          <a:prstGeom prst="rect">
            <a:avLst/>
          </a:prstGeom>
          <a:noFill/>
        </p:spPr>
        <p:txBody>
          <a:bodyPr wrap="none" rtlCol="0">
            <a:spAutoFit/>
          </a:bodyPr>
          <a:lstStyle/>
          <a:p>
            <a:r>
              <a:rPr lang="en-US" dirty="0"/>
              <a:t>Test Error</a:t>
            </a:r>
          </a:p>
        </p:txBody>
      </p:sp>
      <p:sp>
        <p:nvSpPr>
          <p:cNvPr id="7" name="TextBox 6"/>
          <p:cNvSpPr txBox="1"/>
          <p:nvPr/>
        </p:nvSpPr>
        <p:spPr>
          <a:xfrm>
            <a:off x="6563992" y="5568434"/>
            <a:ext cx="2136803" cy="369332"/>
          </a:xfrm>
          <a:prstGeom prst="rect">
            <a:avLst/>
          </a:prstGeom>
          <a:noFill/>
        </p:spPr>
        <p:txBody>
          <a:bodyPr wrap="none" rtlCol="0">
            <a:spAutoFit/>
          </a:bodyPr>
          <a:lstStyle/>
          <a:p>
            <a:r>
              <a:rPr lang="en-US" dirty="0"/>
              <a:t>Training Error or Bias</a:t>
            </a:r>
          </a:p>
        </p:txBody>
      </p:sp>
      <p:sp>
        <p:nvSpPr>
          <p:cNvPr id="8" name="TextBox 7"/>
          <p:cNvSpPr txBox="1"/>
          <p:nvPr/>
        </p:nvSpPr>
        <p:spPr>
          <a:xfrm>
            <a:off x="6652058" y="3974068"/>
            <a:ext cx="1119217" cy="369332"/>
          </a:xfrm>
          <a:prstGeom prst="rect">
            <a:avLst/>
          </a:prstGeom>
          <a:noFill/>
        </p:spPr>
        <p:txBody>
          <a:bodyPr wrap="none" rtlCol="0">
            <a:spAutoFit/>
          </a:bodyPr>
          <a:lstStyle/>
          <a:p>
            <a:r>
              <a:rPr lang="en-US" dirty="0"/>
              <a:t>Variability</a:t>
            </a:r>
          </a:p>
        </p:txBody>
      </p:sp>
    </p:spTree>
    <p:extLst>
      <p:ext uri="{BB962C8B-B14F-4D97-AF65-F5344CB8AC3E}">
        <p14:creationId xmlns:p14="http://schemas.microsoft.com/office/powerpoint/2010/main" val="2162723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792162"/>
          </a:xfrm>
        </p:spPr>
        <p:txBody>
          <a:bodyPr/>
          <a:lstStyle/>
          <a:p>
            <a:r>
              <a:rPr lang="en-US" dirty="0"/>
              <a:t>Unsupervised Learning </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26</a:t>
            </a:fld>
            <a:endParaRPr lang="en-US" altLang="en-US"/>
          </a:p>
        </p:txBody>
      </p:sp>
    </p:spTree>
    <p:extLst>
      <p:ext uri="{BB962C8B-B14F-4D97-AF65-F5344CB8AC3E}">
        <p14:creationId xmlns:p14="http://schemas.microsoft.com/office/powerpoint/2010/main" val="3248740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A863-551F-49FB-BD5E-4D40578EF79C}"/>
              </a:ext>
            </a:extLst>
          </p:cNvPr>
          <p:cNvSpPr>
            <a:spLocks noGrp="1"/>
          </p:cNvSpPr>
          <p:nvPr>
            <p:ph type="title"/>
          </p:nvPr>
        </p:nvSpPr>
        <p:spPr/>
        <p:txBody>
          <a:bodyPr/>
          <a:lstStyle/>
          <a:p>
            <a:r>
              <a:rPr lang="en-US" dirty="0"/>
              <a:t>ISLR Roadmap</a:t>
            </a:r>
          </a:p>
        </p:txBody>
      </p:sp>
      <p:sp>
        <p:nvSpPr>
          <p:cNvPr id="3" name="Content Placeholder 2">
            <a:extLst>
              <a:ext uri="{FF2B5EF4-FFF2-40B4-BE49-F238E27FC236}">
                <a16:creationId xmlns:a16="http://schemas.microsoft.com/office/drawing/2014/main" id="{F8D7CA6A-29A8-4F16-A696-7E49DAB07EE1}"/>
              </a:ext>
            </a:extLst>
          </p:cNvPr>
          <p:cNvSpPr>
            <a:spLocks noGrp="1"/>
          </p:cNvSpPr>
          <p:nvPr>
            <p:ph idx="1"/>
          </p:nvPr>
        </p:nvSpPr>
        <p:spPr>
          <a:xfrm>
            <a:off x="483704" y="1230104"/>
            <a:ext cx="8229600" cy="4906963"/>
          </a:xfrm>
        </p:spPr>
        <p:txBody>
          <a:bodyPr/>
          <a:lstStyle/>
          <a:p>
            <a:pPr marL="0" indent="0">
              <a:buNone/>
            </a:pPr>
            <a:r>
              <a:rPr lang="en-US" sz="2400" dirty="0"/>
              <a:t>Principle Components – Chapter 10.2</a:t>
            </a:r>
          </a:p>
          <a:p>
            <a:pPr marL="0" indent="0">
              <a:buNone/>
            </a:pPr>
            <a:endParaRPr lang="en-US" sz="2400" dirty="0"/>
          </a:p>
          <a:p>
            <a:pPr marL="0" indent="0">
              <a:buNone/>
            </a:pPr>
            <a:r>
              <a:rPr lang="en-US" sz="2400" dirty="0"/>
              <a:t>K Means Clustering – Chapter 10.3.1</a:t>
            </a:r>
          </a:p>
          <a:p>
            <a:pPr marL="0" indent="0">
              <a:buNone/>
            </a:pPr>
            <a:endParaRPr lang="en-US" sz="2400" dirty="0"/>
          </a:p>
          <a:p>
            <a:pPr marL="0" indent="0">
              <a:buNone/>
            </a:pPr>
            <a:r>
              <a:rPr lang="en-US" sz="2400" dirty="0"/>
              <a:t>Hierarchical Clustering – Chapter 10.3.2</a:t>
            </a:r>
          </a:p>
          <a:p>
            <a:pPr marL="0" indent="0">
              <a:buNone/>
            </a:pPr>
            <a:endParaRPr lang="en-US" sz="2400" dirty="0"/>
          </a:p>
          <a:p>
            <a:pPr marL="0" indent="0">
              <a:buNone/>
            </a:pPr>
            <a:r>
              <a:rPr lang="en-US" sz="2400" i="1" dirty="0">
                <a:solidFill>
                  <a:schemeClr val="accent1"/>
                </a:solidFill>
              </a:rPr>
              <a:t>This is out-of-sequence with the text BUT I want you to use these techniques when examining your candidate datasets for your projects</a:t>
            </a:r>
          </a:p>
          <a:p>
            <a:pPr marL="0" indent="0">
              <a:buNone/>
            </a:pPr>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E5399E3F-4BDD-4B8F-AF2F-6BA2D7097B68}"/>
              </a:ext>
            </a:extLst>
          </p:cNvPr>
          <p:cNvSpPr>
            <a:spLocks noGrp="1"/>
          </p:cNvSpPr>
          <p:nvPr>
            <p:ph type="sldNum" sz="quarter" idx="12"/>
          </p:nvPr>
        </p:nvSpPr>
        <p:spPr/>
        <p:txBody>
          <a:bodyPr/>
          <a:lstStyle/>
          <a:p>
            <a:pPr>
              <a:defRPr/>
            </a:pPr>
            <a:fld id="{9695C8B4-01A2-485F-8B64-4640E234E3BB}" type="slidenum">
              <a:rPr lang="en-US" altLang="en-US" smtClean="0"/>
              <a:pPr>
                <a:defRPr/>
              </a:pPr>
              <a:t>27</a:t>
            </a:fld>
            <a:endParaRPr lang="en-US" altLang="en-US" dirty="0"/>
          </a:p>
        </p:txBody>
      </p:sp>
    </p:spTree>
    <p:extLst>
      <p:ext uri="{BB962C8B-B14F-4D97-AF65-F5344CB8AC3E}">
        <p14:creationId xmlns:p14="http://schemas.microsoft.com/office/powerpoint/2010/main" val="1806837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D72E-096A-4C50-BF6F-9232547170C5}"/>
              </a:ext>
            </a:extLst>
          </p:cNvPr>
          <p:cNvSpPr>
            <a:spLocks noGrp="1"/>
          </p:cNvSpPr>
          <p:nvPr>
            <p:ph type="title"/>
          </p:nvPr>
        </p:nvSpPr>
        <p:spPr>
          <a:xfrm>
            <a:off x="457200" y="224065"/>
            <a:ext cx="8229600" cy="792162"/>
          </a:xfrm>
        </p:spPr>
        <p:txBody>
          <a:bodyPr/>
          <a:lstStyle/>
          <a:p>
            <a:r>
              <a:rPr lang="en-US" dirty="0"/>
              <a:t>Unsupervised Learning</a:t>
            </a:r>
          </a:p>
        </p:txBody>
      </p:sp>
      <p:sp>
        <p:nvSpPr>
          <p:cNvPr id="3" name="Content Placeholder 2">
            <a:extLst>
              <a:ext uri="{FF2B5EF4-FFF2-40B4-BE49-F238E27FC236}">
                <a16:creationId xmlns:a16="http://schemas.microsoft.com/office/drawing/2014/main" id="{FFBE9F75-6DCD-425B-9BCC-6587F1A52B17}"/>
              </a:ext>
            </a:extLst>
          </p:cNvPr>
          <p:cNvSpPr>
            <a:spLocks noGrp="1"/>
          </p:cNvSpPr>
          <p:nvPr>
            <p:ph idx="1"/>
          </p:nvPr>
        </p:nvSpPr>
        <p:spPr/>
        <p:txBody>
          <a:bodyPr/>
          <a:lstStyle/>
          <a:p>
            <a:pPr marL="0" indent="0">
              <a:buNone/>
            </a:pPr>
            <a:r>
              <a:rPr lang="en-US" b="1" dirty="0"/>
              <a:t>Supervised Learning: </a:t>
            </a:r>
            <a:r>
              <a:rPr lang="en-US" dirty="0"/>
              <a:t>Optimizing a model using outcomes. The training data has known outcomes. You try to minimize the error between the known outcomes and the model predictions.</a:t>
            </a:r>
          </a:p>
          <a:p>
            <a:pPr marL="0" indent="0">
              <a:buNone/>
            </a:pPr>
            <a:endParaRPr lang="en-US" dirty="0"/>
          </a:p>
          <a:p>
            <a:pPr marL="0" indent="0">
              <a:buNone/>
            </a:pPr>
            <a:r>
              <a:rPr lang="en-US" b="1" dirty="0"/>
              <a:t>Unsupervised Learning: </a:t>
            </a:r>
            <a:r>
              <a:rPr lang="en-US" dirty="0"/>
              <a:t>Creating or optimizing a model with no outcomes. The training data has NO outcomes, or you don’t know the outcomes. </a:t>
            </a:r>
          </a:p>
          <a:p>
            <a:pPr marL="0" indent="0">
              <a:buNone/>
            </a:pPr>
            <a:endParaRPr lang="en-US" dirty="0"/>
          </a:p>
          <a:p>
            <a:pPr marL="400050" lvl="1" indent="0">
              <a:buNone/>
            </a:pPr>
            <a:r>
              <a:rPr lang="en-US" dirty="0"/>
              <a:t>Often, unsupervised learning means looking for structure or patterns in the data, so that you can develop a modeling approach for insight, predictions, classification, or estimation. Isn’t this how you should start your projects? </a:t>
            </a:r>
          </a:p>
        </p:txBody>
      </p:sp>
      <p:sp>
        <p:nvSpPr>
          <p:cNvPr id="4" name="Slide Number Placeholder 3">
            <a:extLst>
              <a:ext uri="{FF2B5EF4-FFF2-40B4-BE49-F238E27FC236}">
                <a16:creationId xmlns:a16="http://schemas.microsoft.com/office/drawing/2014/main" id="{752CED14-1A5F-4A4D-9A96-F867728EE86A}"/>
              </a:ext>
            </a:extLst>
          </p:cNvPr>
          <p:cNvSpPr>
            <a:spLocks noGrp="1"/>
          </p:cNvSpPr>
          <p:nvPr>
            <p:ph type="sldNum" sz="quarter" idx="12"/>
          </p:nvPr>
        </p:nvSpPr>
        <p:spPr/>
        <p:txBody>
          <a:bodyPr/>
          <a:lstStyle/>
          <a:p>
            <a:pPr>
              <a:defRPr/>
            </a:pPr>
            <a:fld id="{9695C8B4-01A2-485F-8B64-4640E234E3BB}" type="slidenum">
              <a:rPr lang="en-US" altLang="en-US" smtClean="0"/>
              <a:pPr>
                <a:defRPr/>
              </a:pPr>
              <a:t>28</a:t>
            </a:fld>
            <a:endParaRPr lang="en-US" altLang="en-US"/>
          </a:p>
        </p:txBody>
      </p:sp>
    </p:spTree>
    <p:extLst>
      <p:ext uri="{BB962C8B-B14F-4D97-AF65-F5344CB8AC3E}">
        <p14:creationId xmlns:p14="http://schemas.microsoft.com/office/powerpoint/2010/main" val="264891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Principal Components Analysis</a:t>
            </a:r>
          </a:p>
        </p:txBody>
      </p:sp>
      <p:sp>
        <p:nvSpPr>
          <p:cNvPr id="3" name="Content Placeholder 2"/>
          <p:cNvSpPr>
            <a:spLocks noGrp="1"/>
          </p:cNvSpPr>
          <p:nvPr>
            <p:ph idx="1"/>
          </p:nvPr>
        </p:nvSpPr>
        <p:spPr>
          <a:xfrm>
            <a:off x="685800" y="1143000"/>
            <a:ext cx="7772400" cy="1295400"/>
          </a:xfrm>
        </p:spPr>
        <p:txBody>
          <a:bodyPr rtlCol="0">
            <a:noAutofit/>
          </a:bodyPr>
          <a:lstStyle/>
          <a:p>
            <a:pPr marL="0" indent="0" eaLnBrk="1" fontAlgn="auto" hangingPunct="1">
              <a:spcBef>
                <a:spcPts val="0"/>
              </a:spcBef>
              <a:spcAft>
                <a:spcPts val="0"/>
              </a:spcAft>
              <a:buFont typeface="Arial" charset="0"/>
              <a:buNone/>
              <a:defRPr/>
            </a:pPr>
            <a:r>
              <a:rPr lang="en-US" dirty="0"/>
              <a:t>Where is the information in this data set?</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r>
              <a:rPr lang="en-US" dirty="0"/>
              <a:t>In other words, which feature has the most potential for modeling the variability in the dataset?  </a:t>
            </a:r>
          </a:p>
          <a:p>
            <a:pPr marL="0" indent="0" eaLnBrk="1" fontAlgn="auto" hangingPunct="1">
              <a:spcBef>
                <a:spcPts val="0"/>
              </a:spcBef>
              <a:spcAft>
                <a:spcPts val="0"/>
              </a:spcAft>
              <a:buFont typeface="Arial" charset="0"/>
              <a:buNone/>
              <a:defRPr/>
            </a:pPr>
            <a:r>
              <a:rPr lang="en-US" sz="2000" dirty="0"/>
              <a:t>	</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29</a:t>
            </a:fld>
            <a:endParaRPr lang="en-US" altLang="en-US" dirty="0"/>
          </a:p>
        </p:txBody>
      </p:sp>
      <p:pic>
        <p:nvPicPr>
          <p:cNvPr id="6" name="Picture 5">
            <a:extLst>
              <a:ext uri="{FF2B5EF4-FFF2-40B4-BE49-F238E27FC236}">
                <a16:creationId xmlns:a16="http://schemas.microsoft.com/office/drawing/2014/main" id="{82A6AEC3-4203-4415-9220-263EAB731218}"/>
              </a:ext>
            </a:extLst>
          </p:cNvPr>
          <p:cNvPicPr>
            <a:picLocks noChangeAspect="1"/>
          </p:cNvPicPr>
          <p:nvPr/>
        </p:nvPicPr>
        <p:blipFill>
          <a:blip r:embed="rId2"/>
          <a:stretch>
            <a:fillRect/>
          </a:stretch>
        </p:blipFill>
        <p:spPr>
          <a:xfrm>
            <a:off x="1676400" y="2789627"/>
            <a:ext cx="5065931" cy="2951531"/>
          </a:xfrm>
          <a:prstGeom prst="rect">
            <a:avLst/>
          </a:prstGeom>
        </p:spPr>
      </p:pic>
      <p:sp>
        <p:nvSpPr>
          <p:cNvPr id="4" name="TextBox 3">
            <a:extLst>
              <a:ext uri="{FF2B5EF4-FFF2-40B4-BE49-F238E27FC236}">
                <a16:creationId xmlns:a16="http://schemas.microsoft.com/office/drawing/2014/main" id="{096C474B-DAD6-4288-BB46-A1B10591656F}"/>
              </a:ext>
            </a:extLst>
          </p:cNvPr>
          <p:cNvSpPr txBox="1"/>
          <p:nvPr/>
        </p:nvSpPr>
        <p:spPr>
          <a:xfrm>
            <a:off x="3886200" y="5510325"/>
            <a:ext cx="458780" cy="461665"/>
          </a:xfrm>
          <a:prstGeom prst="rect">
            <a:avLst/>
          </a:prstGeom>
          <a:noFill/>
        </p:spPr>
        <p:txBody>
          <a:bodyPr wrap="none" rtlCol="0">
            <a:spAutoFit/>
          </a:bodyPr>
          <a:lstStyle/>
          <a:p>
            <a:r>
              <a:rPr lang="en-US" sz="2400" b="1" dirty="0"/>
              <a:t>X</a:t>
            </a:r>
            <a:r>
              <a:rPr lang="en-US" sz="2400" b="1" baseline="-25000" dirty="0"/>
              <a:t>1</a:t>
            </a:r>
          </a:p>
        </p:txBody>
      </p:sp>
      <p:sp>
        <p:nvSpPr>
          <p:cNvPr id="7" name="TextBox 6">
            <a:extLst>
              <a:ext uri="{FF2B5EF4-FFF2-40B4-BE49-F238E27FC236}">
                <a16:creationId xmlns:a16="http://schemas.microsoft.com/office/drawing/2014/main" id="{051FDACC-D4E1-465F-812B-9AEB72FAAD2D}"/>
              </a:ext>
            </a:extLst>
          </p:cNvPr>
          <p:cNvSpPr txBox="1"/>
          <p:nvPr/>
        </p:nvSpPr>
        <p:spPr>
          <a:xfrm>
            <a:off x="1248100" y="3709165"/>
            <a:ext cx="458780" cy="461665"/>
          </a:xfrm>
          <a:prstGeom prst="rect">
            <a:avLst/>
          </a:prstGeom>
          <a:noFill/>
        </p:spPr>
        <p:txBody>
          <a:bodyPr wrap="none" rtlCol="0">
            <a:spAutoFit/>
          </a:bodyPr>
          <a:lstStyle/>
          <a:p>
            <a:r>
              <a:rPr lang="en-US" sz="2400" b="1" dirty="0"/>
              <a:t>X</a:t>
            </a:r>
            <a:r>
              <a:rPr lang="en-US" sz="2400" b="1" baseline="-25000" dirty="0"/>
              <a:t>2</a:t>
            </a:r>
          </a:p>
        </p:txBody>
      </p:sp>
    </p:spTree>
    <p:extLst>
      <p:ext uri="{BB962C8B-B14F-4D97-AF65-F5344CB8AC3E}">
        <p14:creationId xmlns:p14="http://schemas.microsoft.com/office/powerpoint/2010/main" val="2601089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2514600" y="4114800"/>
            <a:ext cx="31376" cy="1740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2"/>
                </a:solidFill>
              </a:rPr>
              <a:t>Machine Learning Taxonomy</a:t>
            </a:r>
          </a:p>
        </p:txBody>
      </p:sp>
      <p:sp>
        <p:nvSpPr>
          <p:cNvPr id="4" name="Slide Number Placeholder 3"/>
          <p:cNvSpPr>
            <a:spLocks noGrp="1"/>
          </p:cNvSpPr>
          <p:nvPr>
            <p:ph type="sldNum" sz="quarter" idx="12"/>
          </p:nvPr>
        </p:nvSpPr>
        <p:spPr>
          <a:xfrm>
            <a:off x="6553200" y="6492875"/>
            <a:ext cx="2133600" cy="365125"/>
          </a:xfrm>
        </p:spPr>
        <p:txBody>
          <a:bodyPr/>
          <a:lstStyle/>
          <a:p>
            <a:pPr>
              <a:defRPr/>
            </a:pPr>
            <a:fld id="{CC8EFFDF-A50A-44BE-9F7E-90B33EF365A2}" type="slidenum">
              <a:rPr lang="en-US" altLang="en-US" smtClean="0"/>
              <a:pPr>
                <a:defRPr/>
              </a:pPr>
              <a:t>3</a:t>
            </a:fld>
            <a:endParaRPr lang="en-US" altLang="en-US" dirty="0"/>
          </a:p>
        </p:txBody>
      </p:sp>
      <p:sp>
        <p:nvSpPr>
          <p:cNvPr id="5" name="TextBox 4"/>
          <p:cNvSpPr txBox="1"/>
          <p:nvPr/>
        </p:nvSpPr>
        <p:spPr>
          <a:xfrm>
            <a:off x="3200400" y="990600"/>
            <a:ext cx="1941750" cy="369332"/>
          </a:xfrm>
          <a:prstGeom prst="rect">
            <a:avLst/>
          </a:prstGeom>
          <a:solidFill>
            <a:schemeClr val="accent1">
              <a:lumMod val="20000"/>
              <a:lumOff val="80000"/>
            </a:schemeClr>
          </a:solidFill>
          <a:ln w="38100">
            <a:solidFill>
              <a:schemeClr val="accent1"/>
            </a:solidFill>
          </a:ln>
        </p:spPr>
        <p:txBody>
          <a:bodyPr wrap="none" rtlCol="0">
            <a:spAutoFit/>
          </a:bodyPr>
          <a:lstStyle/>
          <a:p>
            <a:r>
              <a:rPr lang="en-US" dirty="0"/>
              <a:t>Statistical Learning</a:t>
            </a:r>
          </a:p>
        </p:txBody>
      </p:sp>
      <p:cxnSp>
        <p:nvCxnSpPr>
          <p:cNvPr id="7" name="Straight Connector 6"/>
          <p:cNvCxnSpPr/>
          <p:nvPr/>
        </p:nvCxnSpPr>
        <p:spPr>
          <a:xfrm>
            <a:off x="4191000" y="1359932"/>
            <a:ext cx="0" cy="228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217556" y="1588532"/>
            <a:ext cx="64786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 y="1969532"/>
            <a:ext cx="1215910"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Supervised</a:t>
            </a:r>
          </a:p>
        </p:txBody>
      </p:sp>
      <p:cxnSp>
        <p:nvCxnSpPr>
          <p:cNvPr id="13" name="Straight Connector 12"/>
          <p:cNvCxnSpPr/>
          <p:nvPr/>
        </p:nvCxnSpPr>
        <p:spPr>
          <a:xfrm>
            <a:off x="1219200" y="1588532"/>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2600" y="1588532"/>
            <a:ext cx="1140120" cy="369332"/>
          </a:xfrm>
          <a:prstGeom prst="rect">
            <a:avLst/>
          </a:prstGeom>
          <a:noFill/>
        </p:spPr>
        <p:txBody>
          <a:bodyPr wrap="none" rtlCol="0">
            <a:spAutoFit/>
          </a:bodyPr>
          <a:lstStyle/>
          <a:p>
            <a:r>
              <a:rPr lang="en-US" dirty="0"/>
              <a:t>Outcomes</a:t>
            </a:r>
          </a:p>
        </p:txBody>
      </p:sp>
      <p:sp>
        <p:nvSpPr>
          <p:cNvPr id="17" name="TextBox 16"/>
          <p:cNvSpPr txBox="1"/>
          <p:nvPr/>
        </p:nvSpPr>
        <p:spPr>
          <a:xfrm>
            <a:off x="5867400" y="1588532"/>
            <a:ext cx="1463927" cy="369332"/>
          </a:xfrm>
          <a:prstGeom prst="rect">
            <a:avLst/>
          </a:prstGeom>
          <a:noFill/>
        </p:spPr>
        <p:txBody>
          <a:bodyPr wrap="none" rtlCol="0">
            <a:spAutoFit/>
          </a:bodyPr>
          <a:lstStyle/>
          <a:p>
            <a:r>
              <a:rPr lang="en-US" dirty="0"/>
              <a:t>No Outcomes</a:t>
            </a:r>
          </a:p>
        </p:txBody>
      </p:sp>
      <p:sp>
        <p:nvSpPr>
          <p:cNvPr id="19" name="TextBox 18"/>
          <p:cNvSpPr txBox="1"/>
          <p:nvPr/>
        </p:nvSpPr>
        <p:spPr>
          <a:xfrm>
            <a:off x="6934200" y="1981200"/>
            <a:ext cx="1469185"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Unsupervised</a:t>
            </a:r>
          </a:p>
        </p:txBody>
      </p:sp>
      <p:cxnSp>
        <p:nvCxnSpPr>
          <p:cNvPr id="20" name="Straight Connector 19"/>
          <p:cNvCxnSpPr/>
          <p:nvPr/>
        </p:nvCxnSpPr>
        <p:spPr>
          <a:xfrm flipH="1">
            <a:off x="7696200" y="1600200"/>
            <a:ext cx="1645" cy="3576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2000" y="2350532"/>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3505200"/>
            <a:ext cx="1201291"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Parametric</a:t>
            </a:r>
          </a:p>
          <a:p>
            <a:r>
              <a:rPr lang="en-US" dirty="0"/>
              <a:t>Estimation</a:t>
            </a:r>
          </a:p>
        </p:txBody>
      </p:sp>
      <p:sp>
        <p:nvSpPr>
          <p:cNvPr id="23" name="TextBox 22"/>
          <p:cNvSpPr txBox="1"/>
          <p:nvPr/>
        </p:nvSpPr>
        <p:spPr>
          <a:xfrm>
            <a:off x="2424453" y="3505200"/>
            <a:ext cx="1664558"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Non-Parametric</a:t>
            </a:r>
          </a:p>
          <a:p>
            <a:r>
              <a:rPr lang="en-US" dirty="0"/>
              <a:t>Estimation</a:t>
            </a:r>
          </a:p>
        </p:txBody>
      </p:sp>
      <p:sp>
        <p:nvSpPr>
          <p:cNvPr id="24" name="TextBox 23"/>
          <p:cNvSpPr txBox="1"/>
          <p:nvPr/>
        </p:nvSpPr>
        <p:spPr>
          <a:xfrm>
            <a:off x="4410310" y="2677636"/>
            <a:ext cx="1405321"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Classification</a:t>
            </a:r>
          </a:p>
        </p:txBody>
      </p:sp>
      <p:cxnSp>
        <p:nvCxnSpPr>
          <p:cNvPr id="25" name="Straight Connector 24"/>
          <p:cNvCxnSpPr/>
          <p:nvPr/>
        </p:nvCxnSpPr>
        <p:spPr>
          <a:xfrm>
            <a:off x="7162800" y="2350532"/>
            <a:ext cx="0" cy="1442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49300" y="4151531"/>
            <a:ext cx="12700" cy="22492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38200" y="4103132"/>
            <a:ext cx="821059" cy="369332"/>
          </a:xfrm>
          <a:prstGeom prst="rect">
            <a:avLst/>
          </a:prstGeom>
          <a:noFill/>
        </p:spPr>
        <p:txBody>
          <a:bodyPr wrap="none" rtlCol="0">
            <a:spAutoFit/>
          </a:bodyPr>
          <a:lstStyle/>
          <a:p>
            <a:r>
              <a:rPr lang="en-US" dirty="0"/>
              <a:t>y = f(x)</a:t>
            </a:r>
          </a:p>
        </p:txBody>
      </p:sp>
      <p:sp>
        <p:nvSpPr>
          <p:cNvPr id="31" name="TextBox 30"/>
          <p:cNvSpPr txBox="1"/>
          <p:nvPr/>
        </p:nvSpPr>
        <p:spPr>
          <a:xfrm>
            <a:off x="2653053" y="4103132"/>
            <a:ext cx="1461747" cy="646331"/>
          </a:xfrm>
          <a:prstGeom prst="rect">
            <a:avLst/>
          </a:prstGeom>
          <a:noFill/>
        </p:spPr>
        <p:txBody>
          <a:bodyPr wrap="none" rtlCol="0">
            <a:spAutoFit/>
          </a:bodyPr>
          <a:lstStyle/>
          <a:p>
            <a:r>
              <a:rPr lang="en-US" dirty="0"/>
              <a:t>non-equation</a:t>
            </a:r>
          </a:p>
          <a:p>
            <a:r>
              <a:rPr lang="en-US" dirty="0"/>
              <a:t>based</a:t>
            </a:r>
          </a:p>
        </p:txBody>
      </p:sp>
      <p:cxnSp>
        <p:nvCxnSpPr>
          <p:cNvPr id="26" name="Straight Connector 25"/>
          <p:cNvCxnSpPr/>
          <p:nvPr/>
        </p:nvCxnSpPr>
        <p:spPr>
          <a:xfrm>
            <a:off x="4648200" y="3048000"/>
            <a:ext cx="0" cy="3276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9227" y="2618601"/>
            <a:ext cx="1351973"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Quantitative</a:t>
            </a:r>
          </a:p>
          <a:p>
            <a:r>
              <a:rPr lang="en-US" dirty="0"/>
              <a:t>Estimation</a:t>
            </a:r>
          </a:p>
        </p:txBody>
      </p:sp>
      <p:cxnSp>
        <p:nvCxnSpPr>
          <p:cNvPr id="33" name="Straight Connector 32"/>
          <p:cNvCxnSpPr/>
          <p:nvPr/>
        </p:nvCxnSpPr>
        <p:spPr>
          <a:xfrm flipH="1">
            <a:off x="1981200" y="2655332"/>
            <a:ext cx="24037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2000" y="3232666"/>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8200" y="4572000"/>
            <a:ext cx="1191352" cy="261610"/>
          </a:xfrm>
          <a:prstGeom prst="rect">
            <a:avLst/>
          </a:prstGeom>
          <a:solidFill>
            <a:srgbClr val="00B050"/>
          </a:solidFill>
          <a:ln>
            <a:solidFill>
              <a:schemeClr val="accent1"/>
            </a:solidFill>
          </a:ln>
        </p:spPr>
        <p:txBody>
          <a:bodyPr wrap="none" rtlCol="0">
            <a:spAutoFit/>
          </a:bodyPr>
          <a:lstStyle/>
          <a:p>
            <a:r>
              <a:rPr lang="en-US" sz="1100" dirty="0"/>
              <a:t>Linear Regression</a:t>
            </a:r>
          </a:p>
        </p:txBody>
      </p:sp>
      <p:sp>
        <p:nvSpPr>
          <p:cNvPr id="42" name="TextBox 41"/>
          <p:cNvSpPr txBox="1"/>
          <p:nvPr/>
        </p:nvSpPr>
        <p:spPr>
          <a:xfrm>
            <a:off x="838200" y="4953000"/>
            <a:ext cx="115768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Ridge Regression</a:t>
            </a:r>
          </a:p>
        </p:txBody>
      </p:sp>
      <p:sp>
        <p:nvSpPr>
          <p:cNvPr id="44" name="TextBox 43"/>
          <p:cNvSpPr txBox="1"/>
          <p:nvPr/>
        </p:nvSpPr>
        <p:spPr>
          <a:xfrm>
            <a:off x="838200" y="5365522"/>
            <a:ext cx="546945"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LASSO</a:t>
            </a:r>
          </a:p>
        </p:txBody>
      </p:sp>
      <p:sp>
        <p:nvSpPr>
          <p:cNvPr id="45" name="TextBox 44"/>
          <p:cNvSpPr txBox="1"/>
          <p:nvPr/>
        </p:nvSpPr>
        <p:spPr>
          <a:xfrm>
            <a:off x="838200" y="5746522"/>
            <a:ext cx="58541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Splines</a:t>
            </a:r>
          </a:p>
        </p:txBody>
      </p:sp>
      <p:sp>
        <p:nvSpPr>
          <p:cNvPr id="48" name="TextBox 47"/>
          <p:cNvSpPr txBox="1"/>
          <p:nvPr/>
        </p:nvSpPr>
        <p:spPr>
          <a:xfrm>
            <a:off x="2705175" y="4773424"/>
            <a:ext cx="441146"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KNN</a:t>
            </a:r>
          </a:p>
        </p:txBody>
      </p:sp>
      <p:sp>
        <p:nvSpPr>
          <p:cNvPr id="49" name="TextBox 48"/>
          <p:cNvSpPr txBox="1"/>
          <p:nvPr/>
        </p:nvSpPr>
        <p:spPr>
          <a:xfrm>
            <a:off x="2705175" y="5176391"/>
            <a:ext cx="758541"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Clustering</a:t>
            </a:r>
          </a:p>
        </p:txBody>
      </p:sp>
      <p:sp>
        <p:nvSpPr>
          <p:cNvPr id="50" name="TextBox 49"/>
          <p:cNvSpPr txBox="1"/>
          <p:nvPr/>
        </p:nvSpPr>
        <p:spPr>
          <a:xfrm>
            <a:off x="2705175" y="5529590"/>
            <a:ext cx="101341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Decision Trees</a:t>
            </a:r>
          </a:p>
        </p:txBody>
      </p:sp>
      <p:sp>
        <p:nvSpPr>
          <p:cNvPr id="53" name="TextBox 52"/>
          <p:cNvSpPr txBox="1"/>
          <p:nvPr/>
        </p:nvSpPr>
        <p:spPr>
          <a:xfrm>
            <a:off x="4813906" y="3188732"/>
            <a:ext cx="1261884"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Logistic Regression</a:t>
            </a:r>
          </a:p>
        </p:txBody>
      </p:sp>
      <p:sp>
        <p:nvSpPr>
          <p:cNvPr id="54" name="TextBox 53"/>
          <p:cNvSpPr txBox="1"/>
          <p:nvPr/>
        </p:nvSpPr>
        <p:spPr>
          <a:xfrm>
            <a:off x="4800600" y="3657600"/>
            <a:ext cx="72968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LDA/QDA</a:t>
            </a:r>
          </a:p>
        </p:txBody>
      </p:sp>
      <p:sp>
        <p:nvSpPr>
          <p:cNvPr id="59" name="TextBox 58"/>
          <p:cNvSpPr txBox="1"/>
          <p:nvPr/>
        </p:nvSpPr>
        <p:spPr>
          <a:xfrm>
            <a:off x="7272516" y="2579132"/>
            <a:ext cx="758541" cy="261610"/>
          </a:xfrm>
          <a:prstGeom prst="rect">
            <a:avLst/>
          </a:prstGeom>
          <a:solidFill>
            <a:srgbClr val="FFFF00"/>
          </a:solidFill>
          <a:ln>
            <a:solidFill>
              <a:schemeClr val="accent1"/>
            </a:solidFill>
          </a:ln>
        </p:spPr>
        <p:txBody>
          <a:bodyPr wrap="none" rtlCol="0">
            <a:spAutoFit/>
          </a:bodyPr>
          <a:lstStyle/>
          <a:p>
            <a:r>
              <a:rPr lang="en-US" sz="1100" dirty="0"/>
              <a:t>Clustering</a:t>
            </a:r>
          </a:p>
        </p:txBody>
      </p:sp>
      <p:sp>
        <p:nvSpPr>
          <p:cNvPr id="60" name="TextBox 59"/>
          <p:cNvSpPr txBox="1"/>
          <p:nvPr/>
        </p:nvSpPr>
        <p:spPr>
          <a:xfrm>
            <a:off x="7272516" y="2982099"/>
            <a:ext cx="912429" cy="430887"/>
          </a:xfrm>
          <a:prstGeom prst="rect">
            <a:avLst/>
          </a:prstGeom>
          <a:solidFill>
            <a:srgbClr val="FFFF00"/>
          </a:solidFill>
          <a:ln>
            <a:solidFill>
              <a:schemeClr val="accent1"/>
            </a:solidFill>
          </a:ln>
        </p:spPr>
        <p:txBody>
          <a:bodyPr wrap="none" rtlCol="0">
            <a:spAutoFit/>
          </a:bodyPr>
          <a:lstStyle/>
          <a:p>
            <a:r>
              <a:rPr lang="en-US" sz="1100" dirty="0"/>
              <a:t>Principal </a:t>
            </a:r>
          </a:p>
          <a:p>
            <a:r>
              <a:rPr lang="en-US" sz="1100" dirty="0"/>
              <a:t>Components</a:t>
            </a:r>
          </a:p>
        </p:txBody>
      </p:sp>
      <p:cxnSp>
        <p:nvCxnSpPr>
          <p:cNvPr id="51" name="Straight Connector 50"/>
          <p:cNvCxnSpPr>
            <a:stCxn id="23" idx="1"/>
            <a:endCxn id="22" idx="3"/>
          </p:cNvCxnSpPr>
          <p:nvPr/>
        </p:nvCxnSpPr>
        <p:spPr>
          <a:xfrm flipH="1">
            <a:off x="1810891" y="3828366"/>
            <a:ext cx="613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53239" y="4876800"/>
            <a:ext cx="1961884" cy="1354217"/>
          </a:xfrm>
          <a:prstGeom prst="rect">
            <a:avLst/>
          </a:prstGeom>
          <a:solidFill>
            <a:schemeClr val="accent1">
              <a:lumMod val="20000"/>
              <a:lumOff val="80000"/>
            </a:schemeClr>
          </a:solidFill>
          <a:ln w="38100">
            <a:solidFill>
              <a:srgbClr val="0070C0"/>
            </a:solidFill>
          </a:ln>
        </p:spPr>
        <p:txBody>
          <a:bodyPr wrap="none" rtlCol="0">
            <a:spAutoFit/>
          </a:bodyPr>
          <a:lstStyle/>
          <a:p>
            <a:r>
              <a:rPr lang="en-US" u="sng" dirty="0"/>
              <a:t>Common Elements</a:t>
            </a:r>
          </a:p>
          <a:p>
            <a:pPr marL="285750" indent="-285750">
              <a:buFont typeface="Arial" panose="020B0604020202020204" pitchFamily="34" charset="0"/>
              <a:buChar char="•"/>
            </a:pPr>
            <a:r>
              <a:rPr lang="en-US" sz="1600" dirty="0"/>
              <a:t>Cross Validation</a:t>
            </a:r>
          </a:p>
          <a:p>
            <a:pPr marL="285750" indent="-285750">
              <a:buFont typeface="Arial" panose="020B0604020202020204" pitchFamily="34" charset="0"/>
              <a:buChar char="•"/>
            </a:pPr>
            <a:r>
              <a:rPr lang="en-US" sz="1600" dirty="0"/>
              <a:t>Feature Selection</a:t>
            </a:r>
          </a:p>
          <a:p>
            <a:pPr marL="285750" indent="-285750">
              <a:buFont typeface="Arial" panose="020B0604020202020204" pitchFamily="34" charset="0"/>
              <a:buChar char="•"/>
            </a:pPr>
            <a:r>
              <a:rPr lang="en-US" sz="1600" dirty="0"/>
              <a:t>Gradient Descent</a:t>
            </a:r>
          </a:p>
          <a:p>
            <a:pPr marL="285750" indent="-285750">
              <a:buFont typeface="Arial" panose="020B0604020202020204" pitchFamily="34" charset="0"/>
              <a:buChar char="•"/>
            </a:pPr>
            <a:r>
              <a:rPr lang="en-US" sz="1600" dirty="0"/>
              <a:t>Boosting</a:t>
            </a:r>
          </a:p>
        </p:txBody>
      </p:sp>
      <p:sp>
        <p:nvSpPr>
          <p:cNvPr id="61" name="TextBox 60"/>
          <p:cNvSpPr txBox="1"/>
          <p:nvPr/>
        </p:nvSpPr>
        <p:spPr>
          <a:xfrm>
            <a:off x="1905000" y="2579132"/>
            <a:ext cx="1316386" cy="646331"/>
          </a:xfrm>
          <a:prstGeom prst="rect">
            <a:avLst/>
          </a:prstGeom>
          <a:noFill/>
        </p:spPr>
        <p:txBody>
          <a:bodyPr wrap="none" rtlCol="0">
            <a:spAutoFit/>
          </a:bodyPr>
          <a:lstStyle/>
          <a:p>
            <a:r>
              <a:rPr lang="en-US" dirty="0"/>
              <a:t>Outcome</a:t>
            </a:r>
          </a:p>
          <a:p>
            <a:r>
              <a:rPr lang="en-US" dirty="0"/>
              <a:t>is a Number</a:t>
            </a:r>
          </a:p>
        </p:txBody>
      </p:sp>
      <p:sp>
        <p:nvSpPr>
          <p:cNvPr id="65" name="TextBox 64"/>
          <p:cNvSpPr txBox="1"/>
          <p:nvPr/>
        </p:nvSpPr>
        <p:spPr>
          <a:xfrm>
            <a:off x="3403204" y="2579132"/>
            <a:ext cx="1050352" cy="646331"/>
          </a:xfrm>
          <a:prstGeom prst="rect">
            <a:avLst/>
          </a:prstGeom>
          <a:noFill/>
        </p:spPr>
        <p:txBody>
          <a:bodyPr wrap="none" rtlCol="0">
            <a:spAutoFit/>
          </a:bodyPr>
          <a:lstStyle/>
          <a:p>
            <a:r>
              <a:rPr lang="en-US" dirty="0"/>
              <a:t>Outcome</a:t>
            </a:r>
          </a:p>
          <a:p>
            <a:r>
              <a:rPr lang="en-US" dirty="0"/>
              <a:t>is a Class</a:t>
            </a:r>
          </a:p>
        </p:txBody>
      </p:sp>
      <p:sp>
        <p:nvSpPr>
          <p:cNvPr id="62" name="TextBox 61"/>
          <p:cNvSpPr txBox="1"/>
          <p:nvPr/>
        </p:nvSpPr>
        <p:spPr>
          <a:xfrm>
            <a:off x="852626" y="6139190"/>
            <a:ext cx="84189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Time Series</a:t>
            </a:r>
          </a:p>
        </p:txBody>
      </p:sp>
      <p:sp>
        <p:nvSpPr>
          <p:cNvPr id="69" name="TextBox 68"/>
          <p:cNvSpPr txBox="1"/>
          <p:nvPr/>
        </p:nvSpPr>
        <p:spPr>
          <a:xfrm>
            <a:off x="4839053" y="5148590"/>
            <a:ext cx="498855"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Trees</a:t>
            </a:r>
          </a:p>
        </p:txBody>
      </p:sp>
      <p:sp>
        <p:nvSpPr>
          <p:cNvPr id="70" name="TextBox 69"/>
          <p:cNvSpPr txBox="1"/>
          <p:nvPr/>
        </p:nvSpPr>
        <p:spPr>
          <a:xfrm>
            <a:off x="4800600" y="6062990"/>
            <a:ext cx="86433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Neural Nets</a:t>
            </a:r>
          </a:p>
        </p:txBody>
      </p:sp>
      <p:sp>
        <p:nvSpPr>
          <p:cNvPr id="71" name="TextBox 70"/>
          <p:cNvSpPr txBox="1"/>
          <p:nvPr/>
        </p:nvSpPr>
        <p:spPr>
          <a:xfrm>
            <a:off x="4818500" y="5605790"/>
            <a:ext cx="118333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Analysis</a:t>
            </a:r>
          </a:p>
        </p:txBody>
      </p:sp>
      <p:sp>
        <p:nvSpPr>
          <p:cNvPr id="72" name="TextBox 71"/>
          <p:cNvSpPr txBox="1"/>
          <p:nvPr/>
        </p:nvSpPr>
        <p:spPr>
          <a:xfrm>
            <a:off x="4843080" y="4114800"/>
            <a:ext cx="441146"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KNN</a:t>
            </a:r>
          </a:p>
        </p:txBody>
      </p:sp>
      <p:sp>
        <p:nvSpPr>
          <p:cNvPr id="73" name="TextBox 72"/>
          <p:cNvSpPr txBox="1"/>
          <p:nvPr/>
        </p:nvSpPr>
        <p:spPr>
          <a:xfrm>
            <a:off x="4835064" y="4648200"/>
            <a:ext cx="449162"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SVM</a:t>
            </a:r>
          </a:p>
        </p:txBody>
      </p:sp>
      <p:sp>
        <p:nvSpPr>
          <p:cNvPr id="47" name="TextBox 46"/>
          <p:cNvSpPr txBox="1"/>
          <p:nvPr/>
        </p:nvSpPr>
        <p:spPr>
          <a:xfrm>
            <a:off x="7284481" y="3531513"/>
            <a:ext cx="1577676"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Belief Network</a:t>
            </a:r>
          </a:p>
        </p:txBody>
      </p:sp>
    </p:spTree>
    <p:extLst>
      <p:ext uri="{BB962C8B-B14F-4D97-AF65-F5344CB8AC3E}">
        <p14:creationId xmlns:p14="http://schemas.microsoft.com/office/powerpoint/2010/main" val="57863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81F3C-B899-4A8A-A932-DA7E79B6E28B}"/>
              </a:ext>
            </a:extLst>
          </p:cNvPr>
          <p:cNvSpPr>
            <a:spLocks noGrp="1"/>
          </p:cNvSpPr>
          <p:nvPr>
            <p:ph type="title"/>
          </p:nvPr>
        </p:nvSpPr>
        <p:spPr/>
        <p:txBody>
          <a:bodyPr/>
          <a:lstStyle/>
          <a:p>
            <a:r>
              <a:rPr lang="en-US" dirty="0"/>
              <a:t>Direction of maximum variance</a:t>
            </a:r>
          </a:p>
        </p:txBody>
      </p:sp>
      <p:sp>
        <p:nvSpPr>
          <p:cNvPr id="3" name="Content Placeholder 2">
            <a:extLst>
              <a:ext uri="{FF2B5EF4-FFF2-40B4-BE49-F238E27FC236}">
                <a16:creationId xmlns:a16="http://schemas.microsoft.com/office/drawing/2014/main" id="{BDB6D4F1-37CA-48DE-956F-5A419E8B242F}"/>
              </a:ext>
            </a:extLst>
          </p:cNvPr>
          <p:cNvSpPr>
            <a:spLocks noGrp="1"/>
          </p:cNvSpPr>
          <p:nvPr>
            <p:ph idx="1"/>
          </p:nvPr>
        </p:nvSpPr>
        <p:spPr/>
        <p:txBody>
          <a:bodyPr/>
          <a:lstStyle/>
          <a:p>
            <a:pPr marL="0" indent="0">
              <a:buNone/>
            </a:pPr>
            <a:r>
              <a:rPr lang="en-US" dirty="0"/>
              <a:t>X</a:t>
            </a:r>
            <a:r>
              <a:rPr lang="en-US" baseline="-25000" dirty="0"/>
              <a:t>1</a:t>
            </a:r>
            <a:r>
              <a:rPr lang="en-US" dirty="0"/>
              <a:t> and X</a:t>
            </a:r>
            <a:r>
              <a:rPr lang="en-US" baseline="-25000" dirty="0"/>
              <a:t>2</a:t>
            </a:r>
            <a:r>
              <a:rPr lang="en-US" dirty="0"/>
              <a:t> could explain about an equal amount of variance, but what if you could define a new variable that was a linear combination of X</a:t>
            </a:r>
            <a:r>
              <a:rPr lang="en-US" baseline="-25000" dirty="0"/>
              <a:t>1</a:t>
            </a:r>
            <a:r>
              <a:rPr lang="en-US" dirty="0"/>
              <a:t> and X</a:t>
            </a:r>
            <a:r>
              <a:rPr lang="en-US" baseline="-25000" dirty="0"/>
              <a:t>2</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4A4E954-8431-452E-9179-771DAA044227}"/>
              </a:ext>
            </a:extLst>
          </p:cNvPr>
          <p:cNvSpPr>
            <a:spLocks noGrp="1"/>
          </p:cNvSpPr>
          <p:nvPr>
            <p:ph type="sldNum" sz="quarter" idx="12"/>
          </p:nvPr>
        </p:nvSpPr>
        <p:spPr/>
        <p:txBody>
          <a:bodyPr/>
          <a:lstStyle/>
          <a:p>
            <a:pPr>
              <a:defRPr/>
            </a:pPr>
            <a:fld id="{9695C8B4-01A2-485F-8B64-4640E234E3BB}" type="slidenum">
              <a:rPr lang="en-US" altLang="en-US" smtClean="0"/>
              <a:pPr>
                <a:defRPr/>
              </a:pPr>
              <a:t>30</a:t>
            </a:fld>
            <a:endParaRPr lang="en-US" altLang="en-US"/>
          </a:p>
        </p:txBody>
      </p:sp>
      <p:pic>
        <p:nvPicPr>
          <p:cNvPr id="5" name="Picture 4">
            <a:extLst>
              <a:ext uri="{FF2B5EF4-FFF2-40B4-BE49-F238E27FC236}">
                <a16:creationId xmlns:a16="http://schemas.microsoft.com/office/drawing/2014/main" id="{6DD0A073-6D91-4943-9205-77D15A813A8D}"/>
              </a:ext>
            </a:extLst>
          </p:cNvPr>
          <p:cNvPicPr>
            <a:picLocks noChangeAspect="1"/>
          </p:cNvPicPr>
          <p:nvPr/>
        </p:nvPicPr>
        <p:blipFill rotWithShape="1">
          <a:blip r:embed="rId2"/>
          <a:srcRect r="60591" b="25489"/>
          <a:stretch/>
        </p:blipFill>
        <p:spPr>
          <a:xfrm>
            <a:off x="2667000" y="2514600"/>
            <a:ext cx="2642616" cy="457200"/>
          </a:xfrm>
          <a:prstGeom prst="rect">
            <a:avLst/>
          </a:prstGeom>
        </p:spPr>
      </p:pic>
      <p:pic>
        <p:nvPicPr>
          <p:cNvPr id="9" name="Picture 8">
            <a:extLst>
              <a:ext uri="{FF2B5EF4-FFF2-40B4-BE49-F238E27FC236}">
                <a16:creationId xmlns:a16="http://schemas.microsoft.com/office/drawing/2014/main" id="{4EA0B523-D585-4CF2-8B6B-DDAFA3C96868}"/>
              </a:ext>
            </a:extLst>
          </p:cNvPr>
          <p:cNvPicPr>
            <a:picLocks noChangeAspect="1"/>
          </p:cNvPicPr>
          <p:nvPr/>
        </p:nvPicPr>
        <p:blipFill>
          <a:blip r:embed="rId3"/>
          <a:stretch>
            <a:fillRect/>
          </a:stretch>
        </p:blipFill>
        <p:spPr>
          <a:xfrm>
            <a:off x="2039034" y="3327032"/>
            <a:ext cx="5065931" cy="2951531"/>
          </a:xfrm>
          <a:prstGeom prst="rect">
            <a:avLst/>
          </a:prstGeom>
        </p:spPr>
      </p:pic>
      <p:sp>
        <p:nvSpPr>
          <p:cNvPr id="10" name="TextBox 9">
            <a:extLst>
              <a:ext uri="{FF2B5EF4-FFF2-40B4-BE49-F238E27FC236}">
                <a16:creationId xmlns:a16="http://schemas.microsoft.com/office/drawing/2014/main" id="{CBA35FDD-0E2B-4E7D-B319-72A66FC8D4B8}"/>
              </a:ext>
            </a:extLst>
          </p:cNvPr>
          <p:cNvSpPr txBox="1"/>
          <p:nvPr/>
        </p:nvSpPr>
        <p:spPr>
          <a:xfrm>
            <a:off x="4248834" y="6047730"/>
            <a:ext cx="458780" cy="461665"/>
          </a:xfrm>
          <a:prstGeom prst="rect">
            <a:avLst/>
          </a:prstGeom>
          <a:noFill/>
        </p:spPr>
        <p:txBody>
          <a:bodyPr wrap="none" rtlCol="0">
            <a:spAutoFit/>
          </a:bodyPr>
          <a:lstStyle/>
          <a:p>
            <a:r>
              <a:rPr lang="en-US" sz="2400" b="1" dirty="0"/>
              <a:t>X</a:t>
            </a:r>
            <a:r>
              <a:rPr lang="en-US" sz="2400" b="1" baseline="-25000" dirty="0"/>
              <a:t>1</a:t>
            </a:r>
          </a:p>
        </p:txBody>
      </p:sp>
      <p:sp>
        <p:nvSpPr>
          <p:cNvPr id="11" name="TextBox 10">
            <a:extLst>
              <a:ext uri="{FF2B5EF4-FFF2-40B4-BE49-F238E27FC236}">
                <a16:creationId xmlns:a16="http://schemas.microsoft.com/office/drawing/2014/main" id="{F338E268-3EA2-4051-A52B-489A715FCF48}"/>
              </a:ext>
            </a:extLst>
          </p:cNvPr>
          <p:cNvSpPr txBox="1"/>
          <p:nvPr/>
        </p:nvSpPr>
        <p:spPr>
          <a:xfrm>
            <a:off x="1610734" y="4246570"/>
            <a:ext cx="458780" cy="461665"/>
          </a:xfrm>
          <a:prstGeom prst="rect">
            <a:avLst/>
          </a:prstGeom>
          <a:noFill/>
        </p:spPr>
        <p:txBody>
          <a:bodyPr wrap="none" rtlCol="0">
            <a:spAutoFit/>
          </a:bodyPr>
          <a:lstStyle/>
          <a:p>
            <a:r>
              <a:rPr lang="en-US" sz="2400" b="1" dirty="0"/>
              <a:t>X</a:t>
            </a:r>
            <a:r>
              <a:rPr lang="en-US" sz="2400" b="1" baseline="-25000" dirty="0"/>
              <a:t>2</a:t>
            </a:r>
          </a:p>
        </p:txBody>
      </p:sp>
      <p:cxnSp>
        <p:nvCxnSpPr>
          <p:cNvPr id="13" name="Straight Connector 12">
            <a:extLst>
              <a:ext uri="{FF2B5EF4-FFF2-40B4-BE49-F238E27FC236}">
                <a16:creationId xmlns:a16="http://schemas.microsoft.com/office/drawing/2014/main" id="{C94BA6F9-2147-4E5A-B859-AEB8C7D97574}"/>
              </a:ext>
            </a:extLst>
          </p:cNvPr>
          <p:cNvCxnSpPr/>
          <p:nvPr/>
        </p:nvCxnSpPr>
        <p:spPr>
          <a:xfrm flipV="1">
            <a:off x="3543299" y="3687763"/>
            <a:ext cx="2057400" cy="16764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92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 Analysis</a:t>
            </a:r>
          </a:p>
        </p:txBody>
      </p:sp>
      <p:sp>
        <p:nvSpPr>
          <p:cNvPr id="3" name="Content Placeholder 2"/>
          <p:cNvSpPr>
            <a:spLocks noGrp="1"/>
          </p:cNvSpPr>
          <p:nvPr>
            <p:ph idx="1"/>
          </p:nvPr>
        </p:nvSpPr>
        <p:spPr/>
        <p:txBody>
          <a:bodyPr/>
          <a:lstStyle/>
          <a:p>
            <a:pPr marL="0" indent="0">
              <a:buNone/>
            </a:pPr>
            <a:r>
              <a:rPr lang="en-US" dirty="0"/>
              <a:t>PCA will determine the direction of maximum variability and call it Principle Component 1. It will express this direction as a new feature, which will be a linear combination of the original features. Principle Component 2 will be orthogonal to PC1, in the direction of max remaining variability.</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31</a:t>
            </a:fld>
            <a:endParaRPr lang="en-US" alt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99" b="19608"/>
          <a:stretch/>
        </p:blipFill>
        <p:spPr bwMode="auto">
          <a:xfrm>
            <a:off x="349624" y="2980416"/>
            <a:ext cx="4540690" cy="210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29" t="5032" r="17649" b="36677"/>
          <a:stretch/>
        </p:blipFill>
        <p:spPr bwMode="auto">
          <a:xfrm rot="1860000">
            <a:off x="5562600" y="3079635"/>
            <a:ext cx="2667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562600" y="2980416"/>
            <a:ext cx="3048000" cy="1775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31762" y="4784151"/>
            <a:ext cx="505267" cy="369332"/>
          </a:xfrm>
          <a:prstGeom prst="rect">
            <a:avLst/>
          </a:prstGeom>
          <a:noFill/>
        </p:spPr>
        <p:txBody>
          <a:bodyPr wrap="none" rtlCol="0">
            <a:spAutoFit/>
          </a:bodyPr>
          <a:lstStyle/>
          <a:p>
            <a:r>
              <a:rPr lang="en-US" dirty="0"/>
              <a:t>PC</a:t>
            </a:r>
            <a:r>
              <a:rPr lang="en-US" baseline="-25000" dirty="0"/>
              <a:t>1</a:t>
            </a:r>
          </a:p>
        </p:txBody>
      </p:sp>
      <p:sp>
        <p:nvSpPr>
          <p:cNvPr id="9" name="TextBox 8"/>
          <p:cNvSpPr txBox="1"/>
          <p:nvPr/>
        </p:nvSpPr>
        <p:spPr>
          <a:xfrm>
            <a:off x="5092287" y="3652484"/>
            <a:ext cx="505267" cy="369332"/>
          </a:xfrm>
          <a:prstGeom prst="rect">
            <a:avLst/>
          </a:prstGeom>
          <a:noFill/>
        </p:spPr>
        <p:txBody>
          <a:bodyPr wrap="none" rtlCol="0">
            <a:spAutoFit/>
          </a:bodyPr>
          <a:lstStyle/>
          <a:p>
            <a:r>
              <a:rPr lang="en-US" dirty="0"/>
              <a:t>PC</a:t>
            </a:r>
            <a:r>
              <a:rPr lang="en-US" baseline="-25000" dirty="0"/>
              <a:t>2</a:t>
            </a:r>
          </a:p>
        </p:txBody>
      </p:sp>
      <p:sp>
        <p:nvSpPr>
          <p:cNvPr id="10" name="TextBox 9">
            <a:extLst>
              <a:ext uri="{FF2B5EF4-FFF2-40B4-BE49-F238E27FC236}">
                <a16:creationId xmlns:a16="http://schemas.microsoft.com/office/drawing/2014/main" id="{6B63B2B0-09CF-4E90-81EF-AC0FBA85FECF}"/>
              </a:ext>
            </a:extLst>
          </p:cNvPr>
          <p:cNvSpPr txBox="1"/>
          <p:nvPr/>
        </p:nvSpPr>
        <p:spPr>
          <a:xfrm>
            <a:off x="2743200" y="5223078"/>
            <a:ext cx="4009367" cy="369332"/>
          </a:xfrm>
          <a:prstGeom prst="rect">
            <a:avLst/>
          </a:prstGeom>
          <a:noFill/>
        </p:spPr>
        <p:txBody>
          <a:bodyPr wrap="none" rtlCol="0">
            <a:spAutoFit/>
          </a:bodyPr>
          <a:lstStyle/>
          <a:p>
            <a:r>
              <a:rPr lang="en-US" dirty="0"/>
              <a:t>PC</a:t>
            </a:r>
            <a:r>
              <a:rPr lang="en-US" baseline="-25000" dirty="0"/>
              <a:t>1</a:t>
            </a:r>
            <a:r>
              <a:rPr lang="en-US" dirty="0"/>
              <a:t> = </a:t>
            </a:r>
            <a:r>
              <a:rPr lang="en-US" dirty="0">
                <a:latin typeface="Symbol" panose="05050102010706020507" pitchFamily="18" charset="2"/>
              </a:rPr>
              <a:t>f</a:t>
            </a:r>
            <a:r>
              <a:rPr lang="en-US" baseline="-25000" dirty="0"/>
              <a:t>11</a:t>
            </a:r>
            <a:r>
              <a:rPr lang="en-US" dirty="0"/>
              <a:t> * Population + </a:t>
            </a:r>
            <a:r>
              <a:rPr lang="en-US" dirty="0">
                <a:latin typeface="Symbol" panose="05050102010706020507" pitchFamily="18" charset="2"/>
              </a:rPr>
              <a:t>f</a:t>
            </a:r>
            <a:r>
              <a:rPr lang="en-US" baseline="-25000" dirty="0"/>
              <a:t>12</a:t>
            </a:r>
            <a:r>
              <a:rPr lang="en-US" dirty="0"/>
              <a:t>*Ad Strategy</a:t>
            </a:r>
          </a:p>
        </p:txBody>
      </p:sp>
      <p:sp>
        <p:nvSpPr>
          <p:cNvPr id="11" name="TextBox 10">
            <a:extLst>
              <a:ext uri="{FF2B5EF4-FFF2-40B4-BE49-F238E27FC236}">
                <a16:creationId xmlns:a16="http://schemas.microsoft.com/office/drawing/2014/main" id="{C00739E1-BC9B-4612-B6FF-FDDA8D2FDC4D}"/>
              </a:ext>
            </a:extLst>
          </p:cNvPr>
          <p:cNvSpPr txBox="1"/>
          <p:nvPr/>
        </p:nvSpPr>
        <p:spPr>
          <a:xfrm>
            <a:off x="2747962" y="5809814"/>
            <a:ext cx="3930820" cy="369332"/>
          </a:xfrm>
          <a:prstGeom prst="rect">
            <a:avLst/>
          </a:prstGeom>
          <a:noFill/>
        </p:spPr>
        <p:txBody>
          <a:bodyPr wrap="none" rtlCol="0">
            <a:spAutoFit/>
          </a:bodyPr>
          <a:lstStyle/>
          <a:p>
            <a:r>
              <a:rPr lang="en-US" dirty="0"/>
              <a:t>PC</a:t>
            </a:r>
            <a:r>
              <a:rPr lang="en-US" baseline="-25000" dirty="0"/>
              <a:t>2</a:t>
            </a:r>
            <a:r>
              <a:rPr lang="en-US" dirty="0"/>
              <a:t> = </a:t>
            </a:r>
            <a:r>
              <a:rPr lang="en-US" dirty="0">
                <a:latin typeface="Symbol" panose="05050102010706020507" pitchFamily="18" charset="2"/>
              </a:rPr>
              <a:t>f</a:t>
            </a:r>
            <a:r>
              <a:rPr lang="en-US" baseline="-25000" dirty="0"/>
              <a:t>21</a:t>
            </a:r>
            <a:r>
              <a:rPr lang="en-US" dirty="0"/>
              <a:t> * Population + </a:t>
            </a:r>
            <a:r>
              <a:rPr lang="en-US" dirty="0">
                <a:latin typeface="Symbol" panose="05050102010706020507" pitchFamily="18" charset="2"/>
              </a:rPr>
              <a:t>f</a:t>
            </a:r>
            <a:r>
              <a:rPr lang="en-US" baseline="-25000" dirty="0"/>
              <a:t>22</a:t>
            </a:r>
            <a:r>
              <a:rPr lang="en-US" dirty="0"/>
              <a:t>*Ad Strategy</a:t>
            </a:r>
          </a:p>
        </p:txBody>
      </p:sp>
    </p:spTree>
    <p:extLst>
      <p:ext uri="{BB962C8B-B14F-4D97-AF65-F5344CB8AC3E}">
        <p14:creationId xmlns:p14="http://schemas.microsoft.com/office/powerpoint/2010/main" val="2821044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a:t>
            </a:r>
          </a:p>
        </p:txBody>
      </p:sp>
      <p:sp>
        <p:nvSpPr>
          <p:cNvPr id="3" name="Content Placeholder 2"/>
          <p:cNvSpPr>
            <a:spLocks noGrp="1"/>
          </p:cNvSpPr>
          <p:nvPr>
            <p:ph idx="1"/>
          </p:nvPr>
        </p:nvSpPr>
        <p:spPr/>
        <p:txBody>
          <a:bodyPr/>
          <a:lstStyle/>
          <a:p>
            <a:pPr marL="0" indent="0">
              <a:buNone/>
            </a:pPr>
            <a:r>
              <a:rPr lang="en-US" dirty="0"/>
              <a:t>The new axes are combinations of the original axes</a:t>
            </a:r>
          </a:p>
          <a:p>
            <a:r>
              <a:rPr lang="en-US" dirty="0"/>
              <a:t>Linear combination means you multiply one or more of the original axes by a constant and add the result</a:t>
            </a:r>
          </a:p>
          <a:p>
            <a:r>
              <a:rPr lang="en-US" dirty="0"/>
              <a:t>Normal means the sum of squares for the constants is 1 </a:t>
            </a:r>
          </a:p>
          <a:p>
            <a:r>
              <a:rPr lang="en-US" dirty="0"/>
              <a:t>Orthogonal means that the axes are independent ( mathematically it means they intersect at 90 degrees)</a:t>
            </a:r>
          </a:p>
          <a:p>
            <a:endParaRPr lang="en-US" dirty="0"/>
          </a:p>
          <a:p>
            <a:pPr marL="0" indent="0">
              <a:buNone/>
            </a:pPr>
            <a:r>
              <a:rPr lang="en-US" dirty="0"/>
              <a:t>The software allows you to see how much variability each new variable represents.  Although you may have started with 100 variables, you might find that 10 represent 99% of the variability.  </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32</a:t>
            </a:fld>
            <a:endParaRPr lang="en-US" altLang="en-US"/>
          </a:p>
        </p:txBody>
      </p:sp>
    </p:spTree>
    <p:extLst>
      <p:ext uri="{BB962C8B-B14F-4D97-AF65-F5344CB8AC3E}">
        <p14:creationId xmlns:p14="http://schemas.microsoft.com/office/powerpoint/2010/main" val="2892142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Conditioning</a:t>
            </a:r>
          </a:p>
        </p:txBody>
      </p:sp>
      <p:sp>
        <p:nvSpPr>
          <p:cNvPr id="3" name="Content Placeholder 2"/>
          <p:cNvSpPr>
            <a:spLocks noGrp="1"/>
          </p:cNvSpPr>
          <p:nvPr>
            <p:ph idx="1"/>
          </p:nvPr>
        </p:nvSpPr>
        <p:spPr/>
        <p:txBody>
          <a:bodyPr/>
          <a:lstStyle/>
          <a:p>
            <a:pPr marL="0" indent="0">
              <a:spcBef>
                <a:spcPts val="0"/>
              </a:spcBef>
              <a:buNone/>
            </a:pPr>
            <a:r>
              <a:rPr lang="en-US" dirty="0"/>
              <a:t>Typically you want to shift and scale the variables before performing PCA</a:t>
            </a:r>
          </a:p>
          <a:p>
            <a:pPr>
              <a:spcBef>
                <a:spcPts val="0"/>
              </a:spcBef>
            </a:pPr>
            <a:r>
              <a:rPr lang="en-US" dirty="0"/>
              <a:t>Note this is not necessary for linear regression. Why?</a:t>
            </a:r>
          </a:p>
          <a:p>
            <a:pPr>
              <a:spcBef>
                <a:spcPts val="0"/>
              </a:spcBef>
            </a:pPr>
            <a:r>
              <a:rPr lang="en-US" dirty="0"/>
              <a:t>You are looking for max variance. When features are measured in different units, variance for one feature could overwhelm all others</a:t>
            </a:r>
          </a:p>
          <a:p>
            <a:pPr lvl="1">
              <a:spcBef>
                <a:spcPts val="0"/>
              </a:spcBef>
            </a:pPr>
            <a:r>
              <a:rPr lang="en-US" dirty="0"/>
              <a:t>Obviously the answer should not depend on your choice of units</a:t>
            </a:r>
          </a:p>
          <a:p>
            <a:pPr>
              <a:spcBef>
                <a:spcPts val="0"/>
              </a:spcBef>
            </a:pPr>
            <a:r>
              <a:rPr lang="en-US" dirty="0"/>
              <a:t>Normalize the data so that the mean = 0, variance  = 1</a:t>
            </a:r>
          </a:p>
          <a:p>
            <a:pPr>
              <a:spcBef>
                <a:spcPts val="0"/>
              </a:spcBef>
            </a:pPr>
            <a:r>
              <a:rPr lang="en-US" dirty="0"/>
              <a:t>R will do this for you automatically if your flags are set correctly</a:t>
            </a:r>
          </a:p>
          <a:p>
            <a:pPr>
              <a:spcBef>
                <a:spcPts val="0"/>
              </a:spcBef>
            </a:pPr>
            <a:endParaRPr lang="en-US" dirty="0"/>
          </a:p>
          <a:p>
            <a:pPr marL="0" indent="0">
              <a:spcBef>
                <a:spcPts val="0"/>
              </a:spcBef>
              <a:buNone/>
            </a:pPr>
            <a:r>
              <a:rPr lang="en-US" dirty="0"/>
              <a:t>If all features are measured the same way in the same units, you may not need to normalize</a:t>
            </a:r>
          </a:p>
          <a:p>
            <a:pPr>
              <a:spcBef>
                <a:spcPts val="0"/>
              </a:spcBef>
            </a:pPr>
            <a:r>
              <a:rPr lang="en-US" dirty="0"/>
              <a:t>For example, if genes are measured as levels in a solution, you don’t need to normalize</a:t>
            </a:r>
          </a:p>
          <a:p>
            <a:pPr>
              <a:spcBef>
                <a:spcPts val="0"/>
              </a:spcBef>
            </a:pPr>
            <a:endParaRPr lang="en-US" dirty="0"/>
          </a:p>
          <a:p>
            <a:pPr marL="0" indent="0">
              <a:spcBef>
                <a:spcPts val="0"/>
              </a:spcBef>
              <a:buNone/>
            </a:pPr>
            <a:r>
              <a:rPr lang="en-US" dirty="0"/>
              <a:t>Weights are unique up to a sign, so different software packages may give the opposite signs for the same weights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33</a:t>
            </a:fld>
            <a:endParaRPr lang="en-US" altLang="en-US"/>
          </a:p>
        </p:txBody>
      </p:sp>
    </p:spTree>
    <p:extLst>
      <p:ext uri="{BB962C8B-B14F-4D97-AF65-F5344CB8AC3E}">
        <p14:creationId xmlns:p14="http://schemas.microsoft.com/office/powerpoint/2010/main" val="1052359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81F3C-B899-4A8A-A932-DA7E79B6E28B}"/>
              </a:ext>
            </a:extLst>
          </p:cNvPr>
          <p:cNvSpPr>
            <a:spLocks noGrp="1"/>
          </p:cNvSpPr>
          <p:nvPr>
            <p:ph type="title"/>
          </p:nvPr>
        </p:nvSpPr>
        <p:spPr/>
        <p:txBody>
          <a:bodyPr/>
          <a:lstStyle/>
          <a:p>
            <a:r>
              <a:rPr lang="en-US" dirty="0"/>
              <a:t>Maximum Variance = Minimum Error</a:t>
            </a:r>
          </a:p>
        </p:txBody>
      </p:sp>
      <p:sp>
        <p:nvSpPr>
          <p:cNvPr id="3" name="Content Placeholder 2">
            <a:extLst>
              <a:ext uri="{FF2B5EF4-FFF2-40B4-BE49-F238E27FC236}">
                <a16:creationId xmlns:a16="http://schemas.microsoft.com/office/drawing/2014/main" id="{BDB6D4F1-37CA-48DE-956F-5A419E8B242F}"/>
              </a:ext>
            </a:extLst>
          </p:cNvPr>
          <p:cNvSpPr>
            <a:spLocks noGrp="1"/>
          </p:cNvSpPr>
          <p:nvPr>
            <p:ph idx="1"/>
          </p:nvPr>
        </p:nvSpPr>
        <p:spPr/>
        <p:txBody>
          <a:bodyPr/>
          <a:lstStyle/>
          <a:p>
            <a:pPr marL="0" indent="0">
              <a:buNone/>
            </a:pPr>
            <a:r>
              <a:rPr lang="en-US" dirty="0"/>
              <a:t>Express new features </a:t>
            </a:r>
            <a:r>
              <a:rPr lang="en-US" dirty="0" err="1"/>
              <a:t>Z</a:t>
            </a:r>
            <a:r>
              <a:rPr lang="en-US" baseline="-25000" dirty="0" err="1"/>
              <a:t>j</a:t>
            </a:r>
            <a:r>
              <a:rPr lang="en-US" baseline="-25000" dirty="0"/>
              <a:t> </a:t>
            </a:r>
            <a:r>
              <a:rPr lang="en-US" dirty="0"/>
              <a:t>that are normalized linear combinations of original features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 find the direction of maximum variance: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This works because you already scaled and translated the data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4A4E954-8431-452E-9179-771DAA044227}"/>
              </a:ext>
            </a:extLst>
          </p:cNvPr>
          <p:cNvSpPr>
            <a:spLocks noGrp="1"/>
          </p:cNvSpPr>
          <p:nvPr>
            <p:ph type="sldNum" sz="quarter" idx="12"/>
          </p:nvPr>
        </p:nvSpPr>
        <p:spPr/>
        <p:txBody>
          <a:bodyPr/>
          <a:lstStyle/>
          <a:p>
            <a:pPr>
              <a:defRPr/>
            </a:pPr>
            <a:fld id="{9695C8B4-01A2-485F-8B64-4640E234E3BB}" type="slidenum">
              <a:rPr lang="en-US" altLang="en-US" smtClean="0"/>
              <a:pPr>
                <a:defRPr/>
              </a:pPr>
              <a:t>34</a:t>
            </a:fld>
            <a:endParaRPr lang="en-US" altLang="en-US"/>
          </a:p>
        </p:txBody>
      </p:sp>
      <p:pic>
        <p:nvPicPr>
          <p:cNvPr id="5" name="Picture 4">
            <a:extLst>
              <a:ext uri="{FF2B5EF4-FFF2-40B4-BE49-F238E27FC236}">
                <a16:creationId xmlns:a16="http://schemas.microsoft.com/office/drawing/2014/main" id="{6DD0A073-6D91-4943-9205-77D15A813A8D}"/>
              </a:ext>
            </a:extLst>
          </p:cNvPr>
          <p:cNvPicPr>
            <a:picLocks noChangeAspect="1"/>
          </p:cNvPicPr>
          <p:nvPr/>
        </p:nvPicPr>
        <p:blipFill>
          <a:blip r:embed="rId2"/>
          <a:stretch>
            <a:fillRect/>
          </a:stretch>
        </p:blipFill>
        <p:spPr>
          <a:xfrm>
            <a:off x="1447800" y="1857497"/>
            <a:ext cx="6705600" cy="613601"/>
          </a:xfrm>
          <a:prstGeom prst="rect">
            <a:avLst/>
          </a:prstGeom>
        </p:spPr>
      </p:pic>
      <p:pic>
        <p:nvPicPr>
          <p:cNvPr id="6" name="Picture 5">
            <a:extLst>
              <a:ext uri="{FF2B5EF4-FFF2-40B4-BE49-F238E27FC236}">
                <a16:creationId xmlns:a16="http://schemas.microsoft.com/office/drawing/2014/main" id="{8E4EFD07-BFB8-4A28-9E74-AA21937A1663}"/>
              </a:ext>
            </a:extLst>
          </p:cNvPr>
          <p:cNvPicPr>
            <a:picLocks noChangeAspect="1"/>
          </p:cNvPicPr>
          <p:nvPr/>
        </p:nvPicPr>
        <p:blipFill>
          <a:blip r:embed="rId3"/>
          <a:stretch>
            <a:fillRect/>
          </a:stretch>
        </p:blipFill>
        <p:spPr>
          <a:xfrm>
            <a:off x="533400" y="2718334"/>
            <a:ext cx="5334001" cy="409867"/>
          </a:xfrm>
          <a:prstGeom prst="rect">
            <a:avLst/>
          </a:prstGeom>
        </p:spPr>
      </p:pic>
      <p:pic>
        <p:nvPicPr>
          <p:cNvPr id="7" name="Picture 6">
            <a:extLst>
              <a:ext uri="{FF2B5EF4-FFF2-40B4-BE49-F238E27FC236}">
                <a16:creationId xmlns:a16="http://schemas.microsoft.com/office/drawing/2014/main" id="{D2276B58-8276-41AC-AC2C-D55782CF1CE0}"/>
              </a:ext>
            </a:extLst>
          </p:cNvPr>
          <p:cNvPicPr>
            <a:picLocks noChangeAspect="1"/>
          </p:cNvPicPr>
          <p:nvPr/>
        </p:nvPicPr>
        <p:blipFill>
          <a:blip r:embed="rId4"/>
          <a:stretch>
            <a:fillRect/>
          </a:stretch>
        </p:blipFill>
        <p:spPr>
          <a:xfrm>
            <a:off x="269590" y="3970232"/>
            <a:ext cx="8148828" cy="1363090"/>
          </a:xfrm>
          <a:prstGeom prst="rect">
            <a:avLst/>
          </a:prstGeom>
        </p:spPr>
      </p:pic>
    </p:spTree>
    <p:extLst>
      <p:ext uri="{BB962C8B-B14F-4D97-AF65-F5344CB8AC3E}">
        <p14:creationId xmlns:p14="http://schemas.microsoft.com/office/powerpoint/2010/main" val="3932511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2FDA-D418-428A-BF03-86FCA8F01D82}"/>
              </a:ext>
            </a:extLst>
          </p:cNvPr>
          <p:cNvSpPr>
            <a:spLocks noGrp="1"/>
          </p:cNvSpPr>
          <p:nvPr>
            <p:ph type="title"/>
          </p:nvPr>
        </p:nvSpPr>
        <p:spPr/>
        <p:txBody>
          <a:bodyPr/>
          <a:lstStyle/>
          <a:p>
            <a:r>
              <a:rPr lang="en-US" dirty="0"/>
              <a:t>PCA Graphically</a:t>
            </a:r>
          </a:p>
        </p:txBody>
      </p:sp>
      <p:sp>
        <p:nvSpPr>
          <p:cNvPr id="3" name="Content Placeholder 2">
            <a:extLst>
              <a:ext uri="{FF2B5EF4-FFF2-40B4-BE49-F238E27FC236}">
                <a16:creationId xmlns:a16="http://schemas.microsoft.com/office/drawing/2014/main" id="{47E0B674-B6CA-4B22-BCD3-90771832B8DC}"/>
              </a:ext>
            </a:extLst>
          </p:cNvPr>
          <p:cNvSpPr>
            <a:spLocks noGrp="1"/>
          </p:cNvSpPr>
          <p:nvPr>
            <p:ph idx="1"/>
          </p:nvPr>
        </p:nvSpPr>
        <p:spPr/>
        <p:txBody>
          <a:bodyPr/>
          <a:lstStyle/>
          <a:p>
            <a:pPr marL="0" indent="0">
              <a:buNone/>
            </a:pPr>
            <a:r>
              <a:rPr lang="en-US" dirty="0"/>
              <a:t>In 2 Dimensions, this is just like rotating the original axis until the variance is maximized, or the error is minimized</a:t>
            </a:r>
          </a:p>
        </p:txBody>
      </p:sp>
      <p:sp>
        <p:nvSpPr>
          <p:cNvPr id="4" name="Slide Number Placeholder 3">
            <a:extLst>
              <a:ext uri="{FF2B5EF4-FFF2-40B4-BE49-F238E27FC236}">
                <a16:creationId xmlns:a16="http://schemas.microsoft.com/office/drawing/2014/main" id="{857D2077-6D52-4A53-8A01-1028964502E9}"/>
              </a:ext>
            </a:extLst>
          </p:cNvPr>
          <p:cNvSpPr>
            <a:spLocks noGrp="1"/>
          </p:cNvSpPr>
          <p:nvPr>
            <p:ph type="sldNum" sz="quarter" idx="12"/>
          </p:nvPr>
        </p:nvSpPr>
        <p:spPr/>
        <p:txBody>
          <a:bodyPr/>
          <a:lstStyle/>
          <a:p>
            <a:pPr>
              <a:defRPr/>
            </a:pPr>
            <a:fld id="{9695C8B4-01A2-485F-8B64-4640E234E3BB}" type="slidenum">
              <a:rPr lang="en-US" altLang="en-US" smtClean="0"/>
              <a:pPr>
                <a:defRPr/>
              </a:pPr>
              <a:t>35</a:t>
            </a:fld>
            <a:endParaRPr lang="en-US" altLang="en-US"/>
          </a:p>
        </p:txBody>
      </p:sp>
      <p:sp>
        <p:nvSpPr>
          <p:cNvPr id="5" name="Rectangle 4">
            <a:extLst>
              <a:ext uri="{FF2B5EF4-FFF2-40B4-BE49-F238E27FC236}">
                <a16:creationId xmlns:a16="http://schemas.microsoft.com/office/drawing/2014/main" id="{744456EF-630B-4C6A-A26E-C54AA3A6D876}"/>
              </a:ext>
            </a:extLst>
          </p:cNvPr>
          <p:cNvSpPr/>
          <p:nvPr/>
        </p:nvSpPr>
        <p:spPr>
          <a:xfrm>
            <a:off x="1447800" y="2286000"/>
            <a:ext cx="2285985"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9847A86-49F3-4A2F-8F14-4AB31CFED371}"/>
              </a:ext>
            </a:extLst>
          </p:cNvPr>
          <p:cNvSpPr/>
          <p:nvPr/>
        </p:nvSpPr>
        <p:spPr>
          <a:xfrm>
            <a:off x="2133602" y="327660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64C88CE-62E9-496F-8090-C1B908FF52D6}"/>
              </a:ext>
            </a:extLst>
          </p:cNvPr>
          <p:cNvSpPr/>
          <p:nvPr/>
        </p:nvSpPr>
        <p:spPr>
          <a:xfrm>
            <a:off x="2209802" y="311112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BFBA7C3-5773-4095-A148-A2FCB5449C71}"/>
              </a:ext>
            </a:extLst>
          </p:cNvPr>
          <p:cNvSpPr/>
          <p:nvPr/>
        </p:nvSpPr>
        <p:spPr>
          <a:xfrm>
            <a:off x="2362202" y="321689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1B6F15-DB8A-42CD-BBCA-BABB03F376FB}"/>
              </a:ext>
            </a:extLst>
          </p:cNvPr>
          <p:cNvSpPr/>
          <p:nvPr/>
        </p:nvSpPr>
        <p:spPr>
          <a:xfrm>
            <a:off x="2590802" y="304800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24E361-16CC-4A43-B859-B4A35F4EE800}"/>
              </a:ext>
            </a:extLst>
          </p:cNvPr>
          <p:cNvSpPr/>
          <p:nvPr/>
        </p:nvSpPr>
        <p:spPr>
          <a:xfrm>
            <a:off x="2438402" y="278613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5107BF-F810-4C76-B263-70212B108E52}"/>
              </a:ext>
            </a:extLst>
          </p:cNvPr>
          <p:cNvSpPr/>
          <p:nvPr/>
        </p:nvSpPr>
        <p:spPr>
          <a:xfrm>
            <a:off x="1932866" y="318732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66BB6B-9D21-4D83-A800-59D89C453A7E}"/>
              </a:ext>
            </a:extLst>
          </p:cNvPr>
          <p:cNvSpPr/>
          <p:nvPr/>
        </p:nvSpPr>
        <p:spPr>
          <a:xfrm>
            <a:off x="2705102" y="274803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BC996E-0398-468D-AFB5-9C233B492F72}"/>
              </a:ext>
            </a:extLst>
          </p:cNvPr>
          <p:cNvSpPr/>
          <p:nvPr/>
        </p:nvSpPr>
        <p:spPr>
          <a:xfrm>
            <a:off x="3012177" y="268320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3FCD8A4-293C-4EDE-BDC1-B4701F601DFC}"/>
              </a:ext>
            </a:extLst>
          </p:cNvPr>
          <p:cNvCxnSpPr>
            <a:cxnSpLocks/>
          </p:cNvCxnSpPr>
          <p:nvPr/>
        </p:nvCxnSpPr>
        <p:spPr>
          <a:xfrm>
            <a:off x="2370731" y="35049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A0F6DC-9E2E-4472-A457-8AC45797EF01}"/>
              </a:ext>
            </a:extLst>
          </p:cNvPr>
          <p:cNvCxnSpPr>
            <a:cxnSpLocks/>
          </p:cNvCxnSpPr>
          <p:nvPr/>
        </p:nvCxnSpPr>
        <p:spPr>
          <a:xfrm>
            <a:off x="2819402" y="35049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E3A398-686A-4651-B061-C8E452B0B8C4}"/>
              </a:ext>
            </a:extLst>
          </p:cNvPr>
          <p:cNvCxnSpPr>
            <a:cxnSpLocks/>
          </p:cNvCxnSpPr>
          <p:nvPr/>
        </p:nvCxnSpPr>
        <p:spPr>
          <a:xfrm>
            <a:off x="3276602" y="35049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349DBA-33ED-44DC-9D09-16C7C2CE384B}"/>
              </a:ext>
            </a:extLst>
          </p:cNvPr>
          <p:cNvCxnSpPr>
            <a:cxnSpLocks/>
          </p:cNvCxnSpPr>
          <p:nvPr/>
        </p:nvCxnSpPr>
        <p:spPr>
          <a:xfrm>
            <a:off x="1905002" y="35049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EDE1BD-8B9C-4B8D-81E6-AD6E623698C3}"/>
              </a:ext>
            </a:extLst>
          </p:cNvPr>
          <p:cNvCxnSpPr>
            <a:cxnSpLocks/>
          </p:cNvCxnSpPr>
          <p:nvPr/>
        </p:nvCxnSpPr>
        <p:spPr>
          <a:xfrm>
            <a:off x="3733802" y="35049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040FA7-95BC-42FB-94F3-6893656D57D8}"/>
              </a:ext>
            </a:extLst>
          </p:cNvPr>
          <p:cNvCxnSpPr>
            <a:cxnSpLocks/>
          </p:cNvCxnSpPr>
          <p:nvPr/>
        </p:nvCxnSpPr>
        <p:spPr>
          <a:xfrm>
            <a:off x="1447802" y="35049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49E3B3E-EAB3-4319-9352-302DCAB21056}"/>
              </a:ext>
            </a:extLst>
          </p:cNvPr>
          <p:cNvSpPr/>
          <p:nvPr/>
        </p:nvSpPr>
        <p:spPr>
          <a:xfrm>
            <a:off x="1805487" y="335280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C2E090-4121-4314-B512-36CA2E8CAA8F}"/>
              </a:ext>
            </a:extLst>
          </p:cNvPr>
          <p:cNvSpPr/>
          <p:nvPr/>
        </p:nvSpPr>
        <p:spPr>
          <a:xfrm>
            <a:off x="2895602" y="248929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FBCED01-79CE-4DA0-B330-39E2C041D6BC}"/>
              </a:ext>
            </a:extLst>
          </p:cNvPr>
          <p:cNvSpPr/>
          <p:nvPr/>
        </p:nvSpPr>
        <p:spPr>
          <a:xfrm>
            <a:off x="3204383" y="240200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8FEABBC-DF85-4F51-BD81-AD4714A9E87B}"/>
              </a:ext>
            </a:extLst>
          </p:cNvPr>
          <p:cNvGrpSpPr/>
          <p:nvPr/>
        </p:nvGrpSpPr>
        <p:grpSpPr>
          <a:xfrm rot="5400000">
            <a:off x="755941" y="2825458"/>
            <a:ext cx="1218949" cy="140033"/>
            <a:chOff x="2971802" y="3657349"/>
            <a:chExt cx="914400" cy="152400"/>
          </a:xfrm>
        </p:grpSpPr>
        <p:cxnSp>
          <p:nvCxnSpPr>
            <p:cNvPr id="25" name="Straight Connector 24">
              <a:extLst>
                <a:ext uri="{FF2B5EF4-FFF2-40B4-BE49-F238E27FC236}">
                  <a16:creationId xmlns:a16="http://schemas.microsoft.com/office/drawing/2014/main" id="{80042179-F5CF-442B-B177-953B97977B91}"/>
                </a:ext>
              </a:extLst>
            </p:cNvPr>
            <p:cNvCxnSpPr>
              <a:cxnSpLocks/>
            </p:cNvCxnSpPr>
            <p:nvPr/>
          </p:nvCxnSpPr>
          <p:spPr>
            <a:xfrm>
              <a:off x="29718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352046-5131-4C00-BBA8-75252F9DDC71}"/>
                </a:ext>
              </a:extLst>
            </p:cNvPr>
            <p:cNvCxnSpPr>
              <a:cxnSpLocks/>
            </p:cNvCxnSpPr>
            <p:nvPr/>
          </p:nvCxnSpPr>
          <p:spPr>
            <a:xfrm>
              <a:off x="34290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2A60D3-3F4B-464E-939A-BC2165DDC4E4}"/>
                </a:ext>
              </a:extLst>
            </p:cNvPr>
            <p:cNvCxnSpPr>
              <a:cxnSpLocks/>
            </p:cNvCxnSpPr>
            <p:nvPr/>
          </p:nvCxnSpPr>
          <p:spPr>
            <a:xfrm>
              <a:off x="38862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F3F493B-6902-4B38-AEA9-529617B1A0E1}"/>
              </a:ext>
            </a:extLst>
          </p:cNvPr>
          <p:cNvSpPr txBox="1"/>
          <p:nvPr/>
        </p:nvSpPr>
        <p:spPr>
          <a:xfrm>
            <a:off x="1346084" y="3675091"/>
            <a:ext cx="3073516" cy="369332"/>
          </a:xfrm>
          <a:prstGeom prst="rect">
            <a:avLst/>
          </a:prstGeom>
          <a:noFill/>
        </p:spPr>
        <p:txBody>
          <a:bodyPr wrap="square" rtlCol="0">
            <a:spAutoFit/>
          </a:bodyPr>
          <a:lstStyle/>
          <a:p>
            <a:r>
              <a:rPr lang="en-US" dirty="0"/>
              <a:t>0     25     50    75   100    125</a:t>
            </a:r>
          </a:p>
        </p:txBody>
      </p:sp>
      <p:sp>
        <p:nvSpPr>
          <p:cNvPr id="30" name="TextBox 29">
            <a:extLst>
              <a:ext uri="{FF2B5EF4-FFF2-40B4-BE49-F238E27FC236}">
                <a16:creationId xmlns:a16="http://schemas.microsoft.com/office/drawing/2014/main" id="{E2FA0B42-1BB6-45B3-86F9-9DBBCC533BF5}"/>
              </a:ext>
            </a:extLst>
          </p:cNvPr>
          <p:cNvSpPr txBox="1"/>
          <p:nvPr/>
        </p:nvSpPr>
        <p:spPr>
          <a:xfrm rot="16200000">
            <a:off x="258738" y="2672707"/>
            <a:ext cx="1599949" cy="369332"/>
          </a:xfrm>
          <a:prstGeom prst="rect">
            <a:avLst/>
          </a:prstGeom>
          <a:noFill/>
        </p:spPr>
        <p:txBody>
          <a:bodyPr wrap="square" rtlCol="0">
            <a:spAutoFit/>
          </a:bodyPr>
          <a:lstStyle/>
          <a:p>
            <a:r>
              <a:rPr lang="en-US" dirty="0"/>
              <a:t>0        25       50</a:t>
            </a:r>
          </a:p>
        </p:txBody>
      </p:sp>
      <p:sp>
        <p:nvSpPr>
          <p:cNvPr id="31" name="Arrow: Right 30">
            <a:extLst>
              <a:ext uri="{FF2B5EF4-FFF2-40B4-BE49-F238E27FC236}">
                <a16:creationId xmlns:a16="http://schemas.microsoft.com/office/drawing/2014/main" id="{38304D15-183B-4F06-97CF-E60EA4868A06}"/>
              </a:ext>
            </a:extLst>
          </p:cNvPr>
          <p:cNvSpPr/>
          <p:nvPr/>
        </p:nvSpPr>
        <p:spPr>
          <a:xfrm>
            <a:off x="4191000" y="2862334"/>
            <a:ext cx="381000" cy="109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C340C06-45C5-4538-952A-267A504300D6}"/>
              </a:ext>
            </a:extLst>
          </p:cNvPr>
          <p:cNvSpPr/>
          <p:nvPr/>
        </p:nvSpPr>
        <p:spPr>
          <a:xfrm>
            <a:off x="5623692" y="2286251"/>
            <a:ext cx="2285985"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E3F0320-1180-4952-A501-48DA5A343CF0}"/>
              </a:ext>
            </a:extLst>
          </p:cNvPr>
          <p:cNvSpPr/>
          <p:nvPr/>
        </p:nvSpPr>
        <p:spPr>
          <a:xfrm>
            <a:off x="6309494" y="327685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FC44079-9242-497A-B406-DE594945DAEB}"/>
              </a:ext>
            </a:extLst>
          </p:cNvPr>
          <p:cNvSpPr/>
          <p:nvPr/>
        </p:nvSpPr>
        <p:spPr>
          <a:xfrm>
            <a:off x="6385694" y="311137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AA40648-41F9-4553-906B-2228DDA7DBC3}"/>
              </a:ext>
            </a:extLst>
          </p:cNvPr>
          <p:cNvSpPr/>
          <p:nvPr/>
        </p:nvSpPr>
        <p:spPr>
          <a:xfrm>
            <a:off x="6538094" y="321714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94C0886-1805-45C4-A2F1-9F4AE66B6119}"/>
              </a:ext>
            </a:extLst>
          </p:cNvPr>
          <p:cNvSpPr/>
          <p:nvPr/>
        </p:nvSpPr>
        <p:spPr>
          <a:xfrm>
            <a:off x="6766694" y="304825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0C15264-E73B-4869-8BBE-8D9DD8C07742}"/>
              </a:ext>
            </a:extLst>
          </p:cNvPr>
          <p:cNvSpPr/>
          <p:nvPr/>
        </p:nvSpPr>
        <p:spPr>
          <a:xfrm>
            <a:off x="6614294" y="278638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16B3D7B-A5E4-4A92-B86D-0B61970E474F}"/>
              </a:ext>
            </a:extLst>
          </p:cNvPr>
          <p:cNvSpPr/>
          <p:nvPr/>
        </p:nvSpPr>
        <p:spPr>
          <a:xfrm>
            <a:off x="6108758" y="318757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3692D80-C22F-4F39-B315-EB4A0ECF2A96}"/>
              </a:ext>
            </a:extLst>
          </p:cNvPr>
          <p:cNvSpPr/>
          <p:nvPr/>
        </p:nvSpPr>
        <p:spPr>
          <a:xfrm>
            <a:off x="6880994" y="274828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4FDB919-B339-4508-A65B-11AF1E4D84EC}"/>
              </a:ext>
            </a:extLst>
          </p:cNvPr>
          <p:cNvSpPr/>
          <p:nvPr/>
        </p:nvSpPr>
        <p:spPr>
          <a:xfrm>
            <a:off x="7188069" y="268345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CB285C8-C950-4705-A5A7-56416F3A7915}"/>
              </a:ext>
            </a:extLst>
          </p:cNvPr>
          <p:cNvCxnSpPr>
            <a:cxnSpLocks/>
          </p:cNvCxnSpPr>
          <p:nvPr/>
        </p:nvCxnSpPr>
        <p:spPr>
          <a:xfrm>
            <a:off x="6781800" y="3505200"/>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ADDCB4-04C9-49FB-A5CB-2E11C228CF08}"/>
              </a:ext>
            </a:extLst>
          </p:cNvPr>
          <p:cNvCxnSpPr>
            <a:cxnSpLocks/>
          </p:cNvCxnSpPr>
          <p:nvPr/>
        </p:nvCxnSpPr>
        <p:spPr>
          <a:xfrm>
            <a:off x="7909694" y="3505200"/>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B3B613-99B0-46A7-BEC5-F4502075F0CF}"/>
              </a:ext>
            </a:extLst>
          </p:cNvPr>
          <p:cNvCxnSpPr>
            <a:cxnSpLocks/>
          </p:cNvCxnSpPr>
          <p:nvPr/>
        </p:nvCxnSpPr>
        <p:spPr>
          <a:xfrm>
            <a:off x="5623694" y="3505200"/>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42F06DD2-115E-46AA-B8D0-7C4E259D1265}"/>
              </a:ext>
            </a:extLst>
          </p:cNvPr>
          <p:cNvSpPr/>
          <p:nvPr/>
        </p:nvSpPr>
        <p:spPr>
          <a:xfrm>
            <a:off x="5981379" y="335305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9E5A3-03BD-4531-B6CF-679FD182EC60}"/>
              </a:ext>
            </a:extLst>
          </p:cNvPr>
          <p:cNvSpPr/>
          <p:nvPr/>
        </p:nvSpPr>
        <p:spPr>
          <a:xfrm>
            <a:off x="7071494" y="248954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420BF55-3A2B-473B-9385-956CF1E9BDEF}"/>
              </a:ext>
            </a:extLst>
          </p:cNvPr>
          <p:cNvSpPr/>
          <p:nvPr/>
        </p:nvSpPr>
        <p:spPr>
          <a:xfrm>
            <a:off x="7380275" y="240225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094E96C9-E70A-40F2-A301-78D65FDB3919}"/>
              </a:ext>
            </a:extLst>
          </p:cNvPr>
          <p:cNvGrpSpPr/>
          <p:nvPr/>
        </p:nvGrpSpPr>
        <p:grpSpPr>
          <a:xfrm rot="5400000">
            <a:off x="4931833" y="2825709"/>
            <a:ext cx="1218949" cy="140033"/>
            <a:chOff x="2971802" y="3657349"/>
            <a:chExt cx="914400" cy="152400"/>
          </a:xfrm>
        </p:grpSpPr>
        <p:cxnSp>
          <p:nvCxnSpPr>
            <p:cNvPr id="51" name="Straight Connector 50">
              <a:extLst>
                <a:ext uri="{FF2B5EF4-FFF2-40B4-BE49-F238E27FC236}">
                  <a16:creationId xmlns:a16="http://schemas.microsoft.com/office/drawing/2014/main" id="{C5D4E106-C209-42E6-8439-5F483114012E}"/>
                </a:ext>
              </a:extLst>
            </p:cNvPr>
            <p:cNvCxnSpPr>
              <a:cxnSpLocks/>
            </p:cNvCxnSpPr>
            <p:nvPr/>
          </p:nvCxnSpPr>
          <p:spPr>
            <a:xfrm>
              <a:off x="29718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24813E-8746-43E3-8485-49CD3CEDEB68}"/>
                </a:ext>
              </a:extLst>
            </p:cNvPr>
            <p:cNvCxnSpPr>
              <a:cxnSpLocks/>
            </p:cNvCxnSpPr>
            <p:nvPr/>
          </p:nvCxnSpPr>
          <p:spPr>
            <a:xfrm>
              <a:off x="34290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67D21AB-DFB9-457F-8877-551B2E53F8F7}"/>
                </a:ext>
              </a:extLst>
            </p:cNvPr>
            <p:cNvCxnSpPr>
              <a:cxnSpLocks/>
            </p:cNvCxnSpPr>
            <p:nvPr/>
          </p:nvCxnSpPr>
          <p:spPr>
            <a:xfrm>
              <a:off x="38862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13412D24-6F82-44DF-AAD4-84D517F59FEB}"/>
              </a:ext>
            </a:extLst>
          </p:cNvPr>
          <p:cNvSpPr txBox="1"/>
          <p:nvPr/>
        </p:nvSpPr>
        <p:spPr>
          <a:xfrm>
            <a:off x="5521976" y="3675342"/>
            <a:ext cx="3073516" cy="369332"/>
          </a:xfrm>
          <a:prstGeom prst="rect">
            <a:avLst/>
          </a:prstGeom>
          <a:noFill/>
        </p:spPr>
        <p:txBody>
          <a:bodyPr wrap="square" rtlCol="0">
            <a:spAutoFit/>
          </a:bodyPr>
          <a:lstStyle/>
          <a:p>
            <a:r>
              <a:rPr lang="en-US" dirty="0"/>
              <a:t>-1                  0                  +1</a:t>
            </a:r>
          </a:p>
        </p:txBody>
      </p:sp>
      <p:sp>
        <p:nvSpPr>
          <p:cNvPr id="55" name="TextBox 54">
            <a:extLst>
              <a:ext uri="{FF2B5EF4-FFF2-40B4-BE49-F238E27FC236}">
                <a16:creationId xmlns:a16="http://schemas.microsoft.com/office/drawing/2014/main" id="{753A7C56-2E41-4DCB-B255-9DD177C2E564}"/>
              </a:ext>
            </a:extLst>
          </p:cNvPr>
          <p:cNvSpPr txBox="1"/>
          <p:nvPr/>
        </p:nvSpPr>
        <p:spPr>
          <a:xfrm rot="16200000">
            <a:off x="4434630" y="2672709"/>
            <a:ext cx="1599949" cy="369332"/>
          </a:xfrm>
          <a:prstGeom prst="rect">
            <a:avLst/>
          </a:prstGeom>
          <a:noFill/>
        </p:spPr>
        <p:txBody>
          <a:bodyPr wrap="square" rtlCol="0">
            <a:spAutoFit/>
          </a:bodyPr>
          <a:lstStyle/>
          <a:p>
            <a:r>
              <a:rPr lang="en-US" dirty="0"/>
              <a:t>-1        0       +1</a:t>
            </a:r>
          </a:p>
        </p:txBody>
      </p:sp>
      <p:sp>
        <p:nvSpPr>
          <p:cNvPr id="56" name="Arrow: Right 55">
            <a:extLst>
              <a:ext uri="{FF2B5EF4-FFF2-40B4-BE49-F238E27FC236}">
                <a16:creationId xmlns:a16="http://schemas.microsoft.com/office/drawing/2014/main" id="{FEF83280-07AE-4F26-A2C5-EA44E899A5DC}"/>
              </a:ext>
            </a:extLst>
          </p:cNvPr>
          <p:cNvSpPr/>
          <p:nvPr/>
        </p:nvSpPr>
        <p:spPr>
          <a:xfrm rot="5400000">
            <a:off x="6767368" y="4174367"/>
            <a:ext cx="381000" cy="109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FD5A55E-1C9C-4F34-A742-F710FB4A8EAE}"/>
              </a:ext>
            </a:extLst>
          </p:cNvPr>
          <p:cNvSpPr/>
          <p:nvPr/>
        </p:nvSpPr>
        <p:spPr>
          <a:xfrm>
            <a:off x="5753027" y="4504330"/>
            <a:ext cx="2285985"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030D22A-5AAF-4371-B89B-A33C25DED3FA}"/>
              </a:ext>
            </a:extLst>
          </p:cNvPr>
          <p:cNvSpPr/>
          <p:nvPr/>
        </p:nvSpPr>
        <p:spPr>
          <a:xfrm>
            <a:off x="6438829" y="549493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E3218D6-252C-4E90-A895-808DD11D5FA0}"/>
              </a:ext>
            </a:extLst>
          </p:cNvPr>
          <p:cNvSpPr/>
          <p:nvPr/>
        </p:nvSpPr>
        <p:spPr>
          <a:xfrm>
            <a:off x="6515029" y="532945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2D1CAB-02AF-45EF-9E98-25FD5A6B4CE6}"/>
              </a:ext>
            </a:extLst>
          </p:cNvPr>
          <p:cNvSpPr/>
          <p:nvPr/>
        </p:nvSpPr>
        <p:spPr>
          <a:xfrm>
            <a:off x="6667429" y="543522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7241C8E-4FDB-4839-BBE8-2428AEBB808A}"/>
              </a:ext>
            </a:extLst>
          </p:cNvPr>
          <p:cNvSpPr/>
          <p:nvPr/>
        </p:nvSpPr>
        <p:spPr>
          <a:xfrm>
            <a:off x="6896029" y="526633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EF71AFD-1244-44B5-9B8B-81CC368E91ED}"/>
              </a:ext>
            </a:extLst>
          </p:cNvPr>
          <p:cNvSpPr/>
          <p:nvPr/>
        </p:nvSpPr>
        <p:spPr>
          <a:xfrm>
            <a:off x="6743629" y="50044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AF265F3-70BA-456D-B247-25FA11A9455F}"/>
              </a:ext>
            </a:extLst>
          </p:cNvPr>
          <p:cNvSpPr/>
          <p:nvPr/>
        </p:nvSpPr>
        <p:spPr>
          <a:xfrm>
            <a:off x="6238093" y="540565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DADF569-790A-4475-9082-3F1100C84F37}"/>
              </a:ext>
            </a:extLst>
          </p:cNvPr>
          <p:cNvSpPr/>
          <p:nvPr/>
        </p:nvSpPr>
        <p:spPr>
          <a:xfrm>
            <a:off x="7010329" y="49663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E950D18-9AE3-4C40-B6DD-9856D155B408}"/>
              </a:ext>
            </a:extLst>
          </p:cNvPr>
          <p:cNvSpPr/>
          <p:nvPr/>
        </p:nvSpPr>
        <p:spPr>
          <a:xfrm>
            <a:off x="7317404" y="490153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0CB4E5C6-AEDC-4299-B430-E84EE76E0138}"/>
              </a:ext>
            </a:extLst>
          </p:cNvPr>
          <p:cNvCxnSpPr>
            <a:cxnSpLocks/>
          </p:cNvCxnSpPr>
          <p:nvPr/>
        </p:nvCxnSpPr>
        <p:spPr>
          <a:xfrm>
            <a:off x="6911135" y="572327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2E91E2A-5359-48AF-A20A-D0EC5A41EE75}"/>
              </a:ext>
            </a:extLst>
          </p:cNvPr>
          <p:cNvCxnSpPr>
            <a:cxnSpLocks/>
          </p:cNvCxnSpPr>
          <p:nvPr/>
        </p:nvCxnSpPr>
        <p:spPr>
          <a:xfrm>
            <a:off x="8039029" y="572327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1156AA-B7D8-48D9-A507-BCFE4E8C8BEA}"/>
              </a:ext>
            </a:extLst>
          </p:cNvPr>
          <p:cNvCxnSpPr>
            <a:cxnSpLocks/>
          </p:cNvCxnSpPr>
          <p:nvPr/>
        </p:nvCxnSpPr>
        <p:spPr>
          <a:xfrm>
            <a:off x="5753029" y="572327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A6C614B-9E7E-49DB-9C53-2B1C9E4714A8}"/>
              </a:ext>
            </a:extLst>
          </p:cNvPr>
          <p:cNvSpPr/>
          <p:nvPr/>
        </p:nvSpPr>
        <p:spPr>
          <a:xfrm>
            <a:off x="6110714" y="557113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D5D0C1E-E3E9-4A22-BD0A-18AF170BB7AE}"/>
              </a:ext>
            </a:extLst>
          </p:cNvPr>
          <p:cNvSpPr/>
          <p:nvPr/>
        </p:nvSpPr>
        <p:spPr>
          <a:xfrm>
            <a:off x="7200829" y="470762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5FFDF6A-11C8-4D97-8AFC-B3DBDD46B27A}"/>
              </a:ext>
            </a:extLst>
          </p:cNvPr>
          <p:cNvSpPr/>
          <p:nvPr/>
        </p:nvSpPr>
        <p:spPr>
          <a:xfrm>
            <a:off x="7509610" y="462033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B68926D0-6187-4096-8889-53997BBAF8F9}"/>
              </a:ext>
            </a:extLst>
          </p:cNvPr>
          <p:cNvGrpSpPr/>
          <p:nvPr/>
        </p:nvGrpSpPr>
        <p:grpSpPr>
          <a:xfrm rot="5400000">
            <a:off x="5061168" y="5043788"/>
            <a:ext cx="1218949" cy="140033"/>
            <a:chOff x="2971802" y="3657349"/>
            <a:chExt cx="914400" cy="152400"/>
          </a:xfrm>
        </p:grpSpPr>
        <p:cxnSp>
          <p:nvCxnSpPr>
            <p:cNvPr id="73" name="Straight Connector 72">
              <a:extLst>
                <a:ext uri="{FF2B5EF4-FFF2-40B4-BE49-F238E27FC236}">
                  <a16:creationId xmlns:a16="http://schemas.microsoft.com/office/drawing/2014/main" id="{D8052D15-A3FC-436C-AFB2-77AE9DC9F5A7}"/>
                </a:ext>
              </a:extLst>
            </p:cNvPr>
            <p:cNvCxnSpPr>
              <a:cxnSpLocks/>
            </p:cNvCxnSpPr>
            <p:nvPr/>
          </p:nvCxnSpPr>
          <p:spPr>
            <a:xfrm>
              <a:off x="29718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BADEEA-0A49-404E-99B3-B6900150DD7C}"/>
                </a:ext>
              </a:extLst>
            </p:cNvPr>
            <p:cNvCxnSpPr>
              <a:cxnSpLocks/>
            </p:cNvCxnSpPr>
            <p:nvPr/>
          </p:nvCxnSpPr>
          <p:spPr>
            <a:xfrm>
              <a:off x="34290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D355CA-9D73-4D93-BE5B-C77768CF74FD}"/>
                </a:ext>
              </a:extLst>
            </p:cNvPr>
            <p:cNvCxnSpPr>
              <a:cxnSpLocks/>
            </p:cNvCxnSpPr>
            <p:nvPr/>
          </p:nvCxnSpPr>
          <p:spPr>
            <a:xfrm>
              <a:off x="38862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541CA6D-140B-41E2-BB43-D41A44BF2A4E}"/>
              </a:ext>
            </a:extLst>
          </p:cNvPr>
          <p:cNvSpPr txBox="1"/>
          <p:nvPr/>
        </p:nvSpPr>
        <p:spPr>
          <a:xfrm>
            <a:off x="5651311" y="5893421"/>
            <a:ext cx="3073516" cy="369332"/>
          </a:xfrm>
          <a:prstGeom prst="rect">
            <a:avLst/>
          </a:prstGeom>
          <a:noFill/>
        </p:spPr>
        <p:txBody>
          <a:bodyPr wrap="square" rtlCol="0">
            <a:spAutoFit/>
          </a:bodyPr>
          <a:lstStyle/>
          <a:p>
            <a:r>
              <a:rPr lang="en-US" dirty="0"/>
              <a:t>-1                  0                  +1</a:t>
            </a:r>
          </a:p>
        </p:txBody>
      </p:sp>
      <p:sp>
        <p:nvSpPr>
          <p:cNvPr id="77" name="TextBox 76">
            <a:extLst>
              <a:ext uri="{FF2B5EF4-FFF2-40B4-BE49-F238E27FC236}">
                <a16:creationId xmlns:a16="http://schemas.microsoft.com/office/drawing/2014/main" id="{38F61811-28FF-423F-85F4-CDA8EDC86485}"/>
              </a:ext>
            </a:extLst>
          </p:cNvPr>
          <p:cNvSpPr txBox="1"/>
          <p:nvPr/>
        </p:nvSpPr>
        <p:spPr>
          <a:xfrm rot="16200000">
            <a:off x="4563965" y="4890788"/>
            <a:ext cx="1599949" cy="369332"/>
          </a:xfrm>
          <a:prstGeom prst="rect">
            <a:avLst/>
          </a:prstGeom>
          <a:noFill/>
        </p:spPr>
        <p:txBody>
          <a:bodyPr wrap="square" rtlCol="0">
            <a:spAutoFit/>
          </a:bodyPr>
          <a:lstStyle/>
          <a:p>
            <a:r>
              <a:rPr lang="en-US" dirty="0"/>
              <a:t>-1        0       +1</a:t>
            </a:r>
          </a:p>
        </p:txBody>
      </p:sp>
      <p:sp>
        <p:nvSpPr>
          <p:cNvPr id="78" name="Rectangle 77">
            <a:extLst>
              <a:ext uri="{FF2B5EF4-FFF2-40B4-BE49-F238E27FC236}">
                <a16:creationId xmlns:a16="http://schemas.microsoft.com/office/drawing/2014/main" id="{FBA53044-7CCF-4B8E-8518-2DB68A20AC38}"/>
              </a:ext>
            </a:extLst>
          </p:cNvPr>
          <p:cNvSpPr/>
          <p:nvPr/>
        </p:nvSpPr>
        <p:spPr>
          <a:xfrm>
            <a:off x="1462531" y="4431872"/>
            <a:ext cx="2285985"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381800A-EDDB-4953-AB2B-CE92BD2395FD}"/>
              </a:ext>
            </a:extLst>
          </p:cNvPr>
          <p:cNvSpPr/>
          <p:nvPr/>
        </p:nvSpPr>
        <p:spPr>
          <a:xfrm>
            <a:off x="2148333" y="542247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B2F381D-CCA1-4E2E-8270-00EFCAC4C053}"/>
              </a:ext>
            </a:extLst>
          </p:cNvPr>
          <p:cNvSpPr/>
          <p:nvPr/>
        </p:nvSpPr>
        <p:spPr>
          <a:xfrm>
            <a:off x="2224533" y="5256993"/>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2220C71-1B6B-43FA-8035-58981467D14D}"/>
              </a:ext>
            </a:extLst>
          </p:cNvPr>
          <p:cNvSpPr/>
          <p:nvPr/>
        </p:nvSpPr>
        <p:spPr>
          <a:xfrm>
            <a:off x="2376933" y="5362763"/>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10D3379-54B1-45CF-8A2D-0ABA9D2F565E}"/>
              </a:ext>
            </a:extLst>
          </p:cNvPr>
          <p:cNvSpPr/>
          <p:nvPr/>
        </p:nvSpPr>
        <p:spPr>
          <a:xfrm>
            <a:off x="2605533" y="519387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C447A94-4D05-44A0-8BFD-A6B578ADF440}"/>
              </a:ext>
            </a:extLst>
          </p:cNvPr>
          <p:cNvSpPr/>
          <p:nvPr/>
        </p:nvSpPr>
        <p:spPr>
          <a:xfrm>
            <a:off x="2453133" y="493200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1195CF2-B9EA-4F3A-8C2F-6B4E2695EC52}"/>
              </a:ext>
            </a:extLst>
          </p:cNvPr>
          <p:cNvSpPr/>
          <p:nvPr/>
        </p:nvSpPr>
        <p:spPr>
          <a:xfrm>
            <a:off x="1947597" y="5333193"/>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23D45F4-D57C-4BBD-B79F-54FE589AB8C3}"/>
              </a:ext>
            </a:extLst>
          </p:cNvPr>
          <p:cNvSpPr/>
          <p:nvPr/>
        </p:nvSpPr>
        <p:spPr>
          <a:xfrm>
            <a:off x="2719833" y="489390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2153666-005B-4DF9-8804-D84F50271089}"/>
              </a:ext>
            </a:extLst>
          </p:cNvPr>
          <p:cNvSpPr/>
          <p:nvPr/>
        </p:nvSpPr>
        <p:spPr>
          <a:xfrm>
            <a:off x="3026908" y="4829079"/>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871596A-40AA-4859-A801-C37D14FFB39D}"/>
              </a:ext>
            </a:extLst>
          </p:cNvPr>
          <p:cNvCxnSpPr>
            <a:cxnSpLocks/>
          </p:cNvCxnSpPr>
          <p:nvPr/>
        </p:nvCxnSpPr>
        <p:spPr>
          <a:xfrm>
            <a:off x="2620639" y="5650821"/>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419CF0-B6AC-492F-B25B-D7580E5EEB5A}"/>
              </a:ext>
            </a:extLst>
          </p:cNvPr>
          <p:cNvCxnSpPr>
            <a:cxnSpLocks/>
          </p:cNvCxnSpPr>
          <p:nvPr/>
        </p:nvCxnSpPr>
        <p:spPr>
          <a:xfrm>
            <a:off x="3748533" y="5650821"/>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8DB5755-FB82-4BA0-934A-54F2C073102A}"/>
              </a:ext>
            </a:extLst>
          </p:cNvPr>
          <p:cNvCxnSpPr>
            <a:cxnSpLocks/>
          </p:cNvCxnSpPr>
          <p:nvPr/>
        </p:nvCxnSpPr>
        <p:spPr>
          <a:xfrm>
            <a:off x="1462533" y="5650821"/>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383D28C2-0A10-4160-9B6B-3A57506128CA}"/>
              </a:ext>
            </a:extLst>
          </p:cNvPr>
          <p:cNvSpPr/>
          <p:nvPr/>
        </p:nvSpPr>
        <p:spPr>
          <a:xfrm>
            <a:off x="1820218" y="549867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F9B2389-61A7-4655-AAE4-3EA41CE07387}"/>
              </a:ext>
            </a:extLst>
          </p:cNvPr>
          <p:cNvSpPr/>
          <p:nvPr/>
        </p:nvSpPr>
        <p:spPr>
          <a:xfrm>
            <a:off x="2910333" y="46351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7044FA0-F78C-4C53-8417-F178AEBDC912}"/>
              </a:ext>
            </a:extLst>
          </p:cNvPr>
          <p:cNvSpPr/>
          <p:nvPr/>
        </p:nvSpPr>
        <p:spPr>
          <a:xfrm>
            <a:off x="3219114" y="454787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3671595B-9DD1-4515-A71D-0A1833102E78}"/>
              </a:ext>
            </a:extLst>
          </p:cNvPr>
          <p:cNvGrpSpPr/>
          <p:nvPr/>
        </p:nvGrpSpPr>
        <p:grpSpPr>
          <a:xfrm rot="5400000">
            <a:off x="770672" y="4971330"/>
            <a:ext cx="1218949" cy="140033"/>
            <a:chOff x="2971802" y="3657349"/>
            <a:chExt cx="914400" cy="152400"/>
          </a:xfrm>
        </p:grpSpPr>
        <p:cxnSp>
          <p:nvCxnSpPr>
            <p:cNvPr id="94" name="Straight Connector 93">
              <a:extLst>
                <a:ext uri="{FF2B5EF4-FFF2-40B4-BE49-F238E27FC236}">
                  <a16:creationId xmlns:a16="http://schemas.microsoft.com/office/drawing/2014/main" id="{CDD45A0C-4BA0-423E-B401-CEC1424F265E}"/>
                </a:ext>
              </a:extLst>
            </p:cNvPr>
            <p:cNvCxnSpPr>
              <a:cxnSpLocks/>
            </p:cNvCxnSpPr>
            <p:nvPr/>
          </p:nvCxnSpPr>
          <p:spPr>
            <a:xfrm>
              <a:off x="29718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2166F17-DBFE-44F8-AC30-2137E7EF3EEC}"/>
                </a:ext>
              </a:extLst>
            </p:cNvPr>
            <p:cNvCxnSpPr>
              <a:cxnSpLocks/>
            </p:cNvCxnSpPr>
            <p:nvPr/>
          </p:nvCxnSpPr>
          <p:spPr>
            <a:xfrm>
              <a:off x="34290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7DDA795-4F2F-4403-91F4-22F4D0751538}"/>
                </a:ext>
              </a:extLst>
            </p:cNvPr>
            <p:cNvCxnSpPr>
              <a:cxnSpLocks/>
            </p:cNvCxnSpPr>
            <p:nvPr/>
          </p:nvCxnSpPr>
          <p:spPr>
            <a:xfrm>
              <a:off x="38862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65A9575-C320-4BD6-B402-4C99EF97F574}"/>
              </a:ext>
            </a:extLst>
          </p:cNvPr>
          <p:cNvSpPr txBox="1"/>
          <p:nvPr/>
        </p:nvSpPr>
        <p:spPr>
          <a:xfrm>
            <a:off x="1360815" y="5820963"/>
            <a:ext cx="3073516" cy="369332"/>
          </a:xfrm>
          <a:prstGeom prst="rect">
            <a:avLst/>
          </a:prstGeom>
          <a:noFill/>
        </p:spPr>
        <p:txBody>
          <a:bodyPr wrap="square" rtlCol="0">
            <a:spAutoFit/>
          </a:bodyPr>
          <a:lstStyle/>
          <a:p>
            <a:r>
              <a:rPr lang="en-US" dirty="0"/>
              <a:t>-1                  0                  +1</a:t>
            </a:r>
          </a:p>
        </p:txBody>
      </p:sp>
      <p:sp>
        <p:nvSpPr>
          <p:cNvPr id="98" name="TextBox 97">
            <a:extLst>
              <a:ext uri="{FF2B5EF4-FFF2-40B4-BE49-F238E27FC236}">
                <a16:creationId xmlns:a16="http://schemas.microsoft.com/office/drawing/2014/main" id="{DA029C31-FA99-45A1-9B0A-917AE00D96FE}"/>
              </a:ext>
            </a:extLst>
          </p:cNvPr>
          <p:cNvSpPr txBox="1"/>
          <p:nvPr/>
        </p:nvSpPr>
        <p:spPr>
          <a:xfrm rot="16200000">
            <a:off x="273469" y="4818330"/>
            <a:ext cx="1599949" cy="369332"/>
          </a:xfrm>
          <a:prstGeom prst="rect">
            <a:avLst/>
          </a:prstGeom>
          <a:noFill/>
        </p:spPr>
        <p:txBody>
          <a:bodyPr wrap="square" rtlCol="0">
            <a:spAutoFit/>
          </a:bodyPr>
          <a:lstStyle/>
          <a:p>
            <a:r>
              <a:rPr lang="en-US" dirty="0"/>
              <a:t>-1        0       +1</a:t>
            </a:r>
          </a:p>
        </p:txBody>
      </p:sp>
      <p:sp>
        <p:nvSpPr>
          <p:cNvPr id="99" name="Arrow: Right 98">
            <a:extLst>
              <a:ext uri="{FF2B5EF4-FFF2-40B4-BE49-F238E27FC236}">
                <a16:creationId xmlns:a16="http://schemas.microsoft.com/office/drawing/2014/main" id="{6806FDCD-C982-4264-A526-7B9D92F93E6C}"/>
              </a:ext>
            </a:extLst>
          </p:cNvPr>
          <p:cNvSpPr/>
          <p:nvPr/>
        </p:nvSpPr>
        <p:spPr>
          <a:xfrm rot="10800000">
            <a:off x="4158100" y="4932813"/>
            <a:ext cx="381000" cy="109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E3BD11FD-F70A-4239-9EF3-AAB411CB4779}"/>
              </a:ext>
            </a:extLst>
          </p:cNvPr>
          <p:cNvCxnSpPr>
            <a:cxnSpLocks/>
          </p:cNvCxnSpPr>
          <p:nvPr/>
        </p:nvCxnSpPr>
        <p:spPr>
          <a:xfrm flipV="1">
            <a:off x="6057579" y="4966365"/>
            <a:ext cx="1612100" cy="29996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C54AED8-F620-4A57-A1F4-297144AD7E5B}"/>
              </a:ext>
            </a:extLst>
          </p:cNvPr>
          <p:cNvCxnSpPr>
            <a:cxnSpLocks/>
          </p:cNvCxnSpPr>
          <p:nvPr/>
        </p:nvCxnSpPr>
        <p:spPr>
          <a:xfrm>
            <a:off x="5867400" y="2895474"/>
            <a:ext cx="1828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A3F2B5-8C14-43EC-8DFE-E708E5D25B40}"/>
              </a:ext>
            </a:extLst>
          </p:cNvPr>
          <p:cNvCxnSpPr>
            <a:cxnSpLocks/>
            <a:endCxn id="92" idx="7"/>
          </p:cNvCxnSpPr>
          <p:nvPr/>
        </p:nvCxnSpPr>
        <p:spPr>
          <a:xfrm flipV="1">
            <a:off x="1985697" y="4559037"/>
            <a:ext cx="1298458" cy="10197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0EF31EF9-A042-4085-987F-10BDDFB86CDD}"/>
              </a:ext>
            </a:extLst>
          </p:cNvPr>
          <p:cNvSpPr/>
          <p:nvPr/>
        </p:nvSpPr>
        <p:spPr>
          <a:xfrm rot="17158695" flipV="1">
            <a:off x="6955255" y="4302018"/>
            <a:ext cx="366664" cy="985737"/>
          </a:xfrm>
          <a:prstGeom prst="arc">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B0C878BB-EDE0-4BF5-A3A0-863D9DD56A41}"/>
              </a:ext>
            </a:extLst>
          </p:cNvPr>
          <p:cNvSpPr/>
          <p:nvPr/>
        </p:nvSpPr>
        <p:spPr>
          <a:xfrm rot="17158695" flipH="1">
            <a:off x="6424778" y="4924630"/>
            <a:ext cx="366664" cy="985737"/>
          </a:xfrm>
          <a:prstGeom prst="arc">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4F9DBEB4-D7AE-4731-BDCC-F4964D9F22E8}"/>
              </a:ext>
            </a:extLst>
          </p:cNvPr>
          <p:cNvSpPr txBox="1"/>
          <p:nvPr/>
        </p:nvSpPr>
        <p:spPr>
          <a:xfrm>
            <a:off x="5563165" y="1807579"/>
            <a:ext cx="2221570" cy="369332"/>
          </a:xfrm>
          <a:prstGeom prst="rect">
            <a:avLst/>
          </a:prstGeom>
          <a:noFill/>
        </p:spPr>
        <p:txBody>
          <a:bodyPr wrap="none" rtlCol="0">
            <a:spAutoFit/>
          </a:bodyPr>
          <a:lstStyle/>
          <a:p>
            <a:r>
              <a:rPr lang="en-US" dirty="0"/>
              <a:t>1. Normalize the Data</a:t>
            </a:r>
          </a:p>
        </p:txBody>
      </p:sp>
      <p:sp>
        <p:nvSpPr>
          <p:cNvPr id="104" name="TextBox 103">
            <a:extLst>
              <a:ext uri="{FF2B5EF4-FFF2-40B4-BE49-F238E27FC236}">
                <a16:creationId xmlns:a16="http://schemas.microsoft.com/office/drawing/2014/main" id="{92CD6420-28DF-4AEC-8C1F-CC33EECA7A0B}"/>
              </a:ext>
            </a:extLst>
          </p:cNvPr>
          <p:cNvSpPr txBox="1"/>
          <p:nvPr/>
        </p:nvSpPr>
        <p:spPr>
          <a:xfrm>
            <a:off x="4849555" y="6211326"/>
            <a:ext cx="3377078" cy="369332"/>
          </a:xfrm>
          <a:prstGeom prst="rect">
            <a:avLst/>
          </a:prstGeom>
          <a:noFill/>
        </p:spPr>
        <p:txBody>
          <a:bodyPr wrap="none" rtlCol="0">
            <a:spAutoFit/>
          </a:bodyPr>
          <a:lstStyle/>
          <a:p>
            <a:r>
              <a:rPr lang="en-US" dirty="0"/>
              <a:t>2. Look for the maximum variance</a:t>
            </a:r>
          </a:p>
        </p:txBody>
      </p:sp>
      <p:sp>
        <p:nvSpPr>
          <p:cNvPr id="106" name="TextBox 105">
            <a:extLst>
              <a:ext uri="{FF2B5EF4-FFF2-40B4-BE49-F238E27FC236}">
                <a16:creationId xmlns:a16="http://schemas.microsoft.com/office/drawing/2014/main" id="{221C8A6E-2E3C-4ADE-9646-A2A987E822D9}"/>
              </a:ext>
            </a:extLst>
          </p:cNvPr>
          <p:cNvSpPr txBox="1"/>
          <p:nvPr/>
        </p:nvSpPr>
        <p:spPr>
          <a:xfrm>
            <a:off x="749863" y="6196140"/>
            <a:ext cx="3181768" cy="369332"/>
          </a:xfrm>
          <a:prstGeom prst="rect">
            <a:avLst/>
          </a:prstGeom>
          <a:noFill/>
        </p:spPr>
        <p:txBody>
          <a:bodyPr wrap="none" rtlCol="0">
            <a:spAutoFit/>
          </a:bodyPr>
          <a:lstStyle/>
          <a:p>
            <a:r>
              <a:rPr lang="en-US" dirty="0"/>
              <a:t>3. This is Principle Component 1</a:t>
            </a:r>
          </a:p>
        </p:txBody>
      </p:sp>
      <p:cxnSp>
        <p:nvCxnSpPr>
          <p:cNvPr id="16" name="Straight Connector 15">
            <a:extLst>
              <a:ext uri="{FF2B5EF4-FFF2-40B4-BE49-F238E27FC236}">
                <a16:creationId xmlns:a16="http://schemas.microsoft.com/office/drawing/2014/main" id="{7628BFD9-E8B5-4EE6-9BFD-DDC10BE0F108}"/>
              </a:ext>
            </a:extLst>
          </p:cNvPr>
          <p:cNvCxnSpPr>
            <a:stCxn id="32" idx="0"/>
            <a:endCxn id="32" idx="2"/>
          </p:cNvCxnSpPr>
          <p:nvPr/>
        </p:nvCxnSpPr>
        <p:spPr>
          <a:xfrm>
            <a:off x="6766685" y="2286251"/>
            <a:ext cx="0" cy="121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D1E3F35-CD89-495C-A367-8B414C2D6FD5}"/>
              </a:ext>
            </a:extLst>
          </p:cNvPr>
          <p:cNvCxnSpPr>
            <a:cxnSpLocks/>
            <a:stCxn id="32" idx="1"/>
            <a:endCxn id="32" idx="3"/>
          </p:cNvCxnSpPr>
          <p:nvPr/>
        </p:nvCxnSpPr>
        <p:spPr>
          <a:xfrm>
            <a:off x="5623692" y="2895851"/>
            <a:ext cx="2285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834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4ED4-6007-4884-A768-28562CFF7C25}"/>
              </a:ext>
            </a:extLst>
          </p:cNvPr>
          <p:cNvSpPr>
            <a:spLocks noGrp="1"/>
          </p:cNvSpPr>
          <p:nvPr>
            <p:ph type="title"/>
          </p:nvPr>
        </p:nvSpPr>
        <p:spPr/>
        <p:txBody>
          <a:bodyPr/>
          <a:lstStyle/>
          <a:p>
            <a:r>
              <a:rPr lang="en-US" dirty="0"/>
              <a:t>PCA as the Min Error</a:t>
            </a:r>
          </a:p>
        </p:txBody>
      </p:sp>
      <p:sp>
        <p:nvSpPr>
          <p:cNvPr id="3" name="Content Placeholder 2">
            <a:extLst>
              <a:ext uri="{FF2B5EF4-FFF2-40B4-BE49-F238E27FC236}">
                <a16:creationId xmlns:a16="http://schemas.microsoft.com/office/drawing/2014/main" id="{9C579150-2F41-4C2F-91FD-26E396960F90}"/>
              </a:ext>
            </a:extLst>
          </p:cNvPr>
          <p:cNvSpPr>
            <a:spLocks noGrp="1"/>
          </p:cNvSpPr>
          <p:nvPr>
            <p:ph idx="1"/>
          </p:nvPr>
        </p:nvSpPr>
        <p:spPr/>
        <p:txBody>
          <a:bodyPr/>
          <a:lstStyle/>
          <a:p>
            <a:pPr marL="0" indent="0">
              <a:buNone/>
            </a:pPr>
            <a:r>
              <a:rPr lang="en-US" dirty="0"/>
              <a:t>Note PCA also gives you the minimum error from a line or plane</a:t>
            </a:r>
          </a:p>
        </p:txBody>
      </p:sp>
      <p:sp>
        <p:nvSpPr>
          <p:cNvPr id="4" name="Slide Number Placeholder 3">
            <a:extLst>
              <a:ext uri="{FF2B5EF4-FFF2-40B4-BE49-F238E27FC236}">
                <a16:creationId xmlns:a16="http://schemas.microsoft.com/office/drawing/2014/main" id="{5B72AB3F-51EB-43AD-AF5B-BFCE2B3D0A79}"/>
              </a:ext>
            </a:extLst>
          </p:cNvPr>
          <p:cNvSpPr>
            <a:spLocks noGrp="1"/>
          </p:cNvSpPr>
          <p:nvPr>
            <p:ph type="sldNum" sz="quarter" idx="12"/>
          </p:nvPr>
        </p:nvSpPr>
        <p:spPr/>
        <p:txBody>
          <a:bodyPr/>
          <a:lstStyle/>
          <a:p>
            <a:pPr>
              <a:defRPr/>
            </a:pPr>
            <a:fld id="{9695C8B4-01A2-485F-8B64-4640E234E3BB}" type="slidenum">
              <a:rPr lang="en-US" altLang="en-US" smtClean="0"/>
              <a:pPr>
                <a:defRPr/>
              </a:pPr>
              <a:t>36</a:t>
            </a:fld>
            <a:endParaRPr lang="en-US" altLang="en-US"/>
          </a:p>
        </p:txBody>
      </p:sp>
      <p:sp>
        <p:nvSpPr>
          <p:cNvPr id="31" name="Rectangle 30">
            <a:extLst>
              <a:ext uri="{FF2B5EF4-FFF2-40B4-BE49-F238E27FC236}">
                <a16:creationId xmlns:a16="http://schemas.microsoft.com/office/drawing/2014/main" id="{EF25C8FA-1FE9-45E0-9A58-305494157AB0}"/>
              </a:ext>
            </a:extLst>
          </p:cNvPr>
          <p:cNvSpPr/>
          <p:nvPr/>
        </p:nvSpPr>
        <p:spPr>
          <a:xfrm>
            <a:off x="1585130" y="2656456"/>
            <a:ext cx="2285985"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B954F80-0B4D-41BA-8260-2EAB8B864B95}"/>
              </a:ext>
            </a:extLst>
          </p:cNvPr>
          <p:cNvSpPr/>
          <p:nvPr/>
        </p:nvSpPr>
        <p:spPr>
          <a:xfrm>
            <a:off x="2270932" y="364705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072C13B-9D03-4912-B1CA-508018F5EC3C}"/>
              </a:ext>
            </a:extLst>
          </p:cNvPr>
          <p:cNvSpPr/>
          <p:nvPr/>
        </p:nvSpPr>
        <p:spPr>
          <a:xfrm>
            <a:off x="2347132" y="348157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9E6E742-4400-484C-97EF-8B32C71DE28F}"/>
              </a:ext>
            </a:extLst>
          </p:cNvPr>
          <p:cNvSpPr/>
          <p:nvPr/>
        </p:nvSpPr>
        <p:spPr>
          <a:xfrm>
            <a:off x="2499532" y="358734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6502541-E885-4B6A-A5C2-BB6A77D5A9D3}"/>
              </a:ext>
            </a:extLst>
          </p:cNvPr>
          <p:cNvSpPr/>
          <p:nvPr/>
        </p:nvSpPr>
        <p:spPr>
          <a:xfrm>
            <a:off x="2728132" y="341845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9F4B734-10B2-41CD-A171-442E5D325D70}"/>
              </a:ext>
            </a:extLst>
          </p:cNvPr>
          <p:cNvSpPr/>
          <p:nvPr/>
        </p:nvSpPr>
        <p:spPr>
          <a:xfrm>
            <a:off x="2575732" y="315659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B95DBB6-25CF-492A-B87F-28891FCBECCB}"/>
              </a:ext>
            </a:extLst>
          </p:cNvPr>
          <p:cNvSpPr/>
          <p:nvPr/>
        </p:nvSpPr>
        <p:spPr>
          <a:xfrm>
            <a:off x="2070196" y="355777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0598D6C-A363-4881-8EAA-405570AFA2D4}"/>
              </a:ext>
            </a:extLst>
          </p:cNvPr>
          <p:cNvSpPr/>
          <p:nvPr/>
        </p:nvSpPr>
        <p:spPr>
          <a:xfrm>
            <a:off x="2842432" y="311849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5CD7CA-9C2F-4B60-B363-A78C0EEC18FC}"/>
              </a:ext>
            </a:extLst>
          </p:cNvPr>
          <p:cNvSpPr/>
          <p:nvPr/>
        </p:nvSpPr>
        <p:spPr>
          <a:xfrm>
            <a:off x="3149507" y="3053663"/>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B0FBFB-42E7-4658-9D12-7F1FF651A4F6}"/>
              </a:ext>
            </a:extLst>
          </p:cNvPr>
          <p:cNvCxnSpPr>
            <a:cxnSpLocks/>
          </p:cNvCxnSpPr>
          <p:nvPr/>
        </p:nvCxnSpPr>
        <p:spPr>
          <a:xfrm>
            <a:off x="2743238" y="3875405"/>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63C372-C146-4242-A634-E19FEF274C6F}"/>
              </a:ext>
            </a:extLst>
          </p:cNvPr>
          <p:cNvCxnSpPr>
            <a:cxnSpLocks/>
          </p:cNvCxnSpPr>
          <p:nvPr/>
        </p:nvCxnSpPr>
        <p:spPr>
          <a:xfrm>
            <a:off x="3871132" y="3875405"/>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4A5CE5-74FB-41E8-B82B-7B81352605C6}"/>
              </a:ext>
            </a:extLst>
          </p:cNvPr>
          <p:cNvCxnSpPr>
            <a:cxnSpLocks/>
          </p:cNvCxnSpPr>
          <p:nvPr/>
        </p:nvCxnSpPr>
        <p:spPr>
          <a:xfrm>
            <a:off x="1585132" y="3875405"/>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A8AF128B-E8FA-46A5-B167-CCDDE437817E}"/>
              </a:ext>
            </a:extLst>
          </p:cNvPr>
          <p:cNvSpPr/>
          <p:nvPr/>
        </p:nvSpPr>
        <p:spPr>
          <a:xfrm rot="20611513">
            <a:off x="1942817" y="372325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BD2549C-C727-4EDE-AEFC-8D7CD80A2817}"/>
              </a:ext>
            </a:extLst>
          </p:cNvPr>
          <p:cNvSpPr/>
          <p:nvPr/>
        </p:nvSpPr>
        <p:spPr>
          <a:xfrm>
            <a:off x="3032932" y="285975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98DD940-47D1-479E-B0D7-1E1600C1F8E4}"/>
              </a:ext>
            </a:extLst>
          </p:cNvPr>
          <p:cNvSpPr/>
          <p:nvPr/>
        </p:nvSpPr>
        <p:spPr>
          <a:xfrm>
            <a:off x="3341713" y="277246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31800C23-2AAD-4FF3-AC5F-E7A1D2793FE1}"/>
              </a:ext>
            </a:extLst>
          </p:cNvPr>
          <p:cNvGrpSpPr/>
          <p:nvPr/>
        </p:nvGrpSpPr>
        <p:grpSpPr>
          <a:xfrm rot="5400000">
            <a:off x="893271" y="3195914"/>
            <a:ext cx="1218949" cy="140033"/>
            <a:chOff x="2971802" y="3657349"/>
            <a:chExt cx="914400" cy="152400"/>
          </a:xfrm>
        </p:grpSpPr>
        <p:cxnSp>
          <p:nvCxnSpPr>
            <p:cNvPr id="47" name="Straight Connector 46">
              <a:extLst>
                <a:ext uri="{FF2B5EF4-FFF2-40B4-BE49-F238E27FC236}">
                  <a16:creationId xmlns:a16="http://schemas.microsoft.com/office/drawing/2014/main" id="{531DDD36-9304-4A5F-AB49-55583C270212}"/>
                </a:ext>
              </a:extLst>
            </p:cNvPr>
            <p:cNvCxnSpPr>
              <a:cxnSpLocks/>
            </p:cNvCxnSpPr>
            <p:nvPr/>
          </p:nvCxnSpPr>
          <p:spPr>
            <a:xfrm>
              <a:off x="29718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2328715-3BFD-485D-AF19-89562C893E69}"/>
                </a:ext>
              </a:extLst>
            </p:cNvPr>
            <p:cNvCxnSpPr>
              <a:cxnSpLocks/>
            </p:cNvCxnSpPr>
            <p:nvPr/>
          </p:nvCxnSpPr>
          <p:spPr>
            <a:xfrm>
              <a:off x="34290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3C91F3-D915-47A7-B496-C341DBB20F40}"/>
                </a:ext>
              </a:extLst>
            </p:cNvPr>
            <p:cNvCxnSpPr>
              <a:cxnSpLocks/>
            </p:cNvCxnSpPr>
            <p:nvPr/>
          </p:nvCxnSpPr>
          <p:spPr>
            <a:xfrm>
              <a:off x="38862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07E76398-7C9C-4311-BD9F-37645CD94FE3}"/>
              </a:ext>
            </a:extLst>
          </p:cNvPr>
          <p:cNvSpPr txBox="1"/>
          <p:nvPr/>
        </p:nvSpPr>
        <p:spPr>
          <a:xfrm>
            <a:off x="1483414" y="4045547"/>
            <a:ext cx="3073516" cy="369332"/>
          </a:xfrm>
          <a:prstGeom prst="rect">
            <a:avLst/>
          </a:prstGeom>
          <a:noFill/>
        </p:spPr>
        <p:txBody>
          <a:bodyPr wrap="square" rtlCol="0">
            <a:spAutoFit/>
          </a:bodyPr>
          <a:lstStyle/>
          <a:p>
            <a:r>
              <a:rPr lang="en-US" dirty="0"/>
              <a:t>-1                  0                  +1</a:t>
            </a:r>
          </a:p>
        </p:txBody>
      </p:sp>
      <p:sp>
        <p:nvSpPr>
          <p:cNvPr id="51" name="TextBox 50">
            <a:extLst>
              <a:ext uri="{FF2B5EF4-FFF2-40B4-BE49-F238E27FC236}">
                <a16:creationId xmlns:a16="http://schemas.microsoft.com/office/drawing/2014/main" id="{5DB1D591-58D9-42B5-B63E-789A997B65A5}"/>
              </a:ext>
            </a:extLst>
          </p:cNvPr>
          <p:cNvSpPr txBox="1"/>
          <p:nvPr/>
        </p:nvSpPr>
        <p:spPr>
          <a:xfrm rot="16200000">
            <a:off x="396068" y="3042914"/>
            <a:ext cx="1599949" cy="369332"/>
          </a:xfrm>
          <a:prstGeom prst="rect">
            <a:avLst/>
          </a:prstGeom>
          <a:noFill/>
        </p:spPr>
        <p:txBody>
          <a:bodyPr wrap="square" rtlCol="0">
            <a:spAutoFit/>
          </a:bodyPr>
          <a:lstStyle/>
          <a:p>
            <a:r>
              <a:rPr lang="en-US" dirty="0"/>
              <a:t>-1        0       +1</a:t>
            </a:r>
          </a:p>
        </p:txBody>
      </p:sp>
      <p:sp>
        <p:nvSpPr>
          <p:cNvPr id="52" name="Rectangle 51">
            <a:extLst>
              <a:ext uri="{FF2B5EF4-FFF2-40B4-BE49-F238E27FC236}">
                <a16:creationId xmlns:a16="http://schemas.microsoft.com/office/drawing/2014/main" id="{A523DAB1-DAFB-4FFC-A625-6A357CC38074}"/>
              </a:ext>
            </a:extLst>
          </p:cNvPr>
          <p:cNvSpPr/>
          <p:nvPr/>
        </p:nvSpPr>
        <p:spPr>
          <a:xfrm>
            <a:off x="5490355" y="2664414"/>
            <a:ext cx="2285985"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AA9588A-20C1-4158-B891-F790A0698312}"/>
              </a:ext>
            </a:extLst>
          </p:cNvPr>
          <p:cNvSpPr/>
          <p:nvPr/>
        </p:nvSpPr>
        <p:spPr>
          <a:xfrm>
            <a:off x="6176157" y="365501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2EAAD9-07BF-4742-A2FA-80ED70990D8B}"/>
              </a:ext>
            </a:extLst>
          </p:cNvPr>
          <p:cNvSpPr/>
          <p:nvPr/>
        </p:nvSpPr>
        <p:spPr>
          <a:xfrm>
            <a:off x="6252357" y="348953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921E65B-7E91-41D5-8573-3B43C30F196B}"/>
              </a:ext>
            </a:extLst>
          </p:cNvPr>
          <p:cNvSpPr/>
          <p:nvPr/>
        </p:nvSpPr>
        <p:spPr>
          <a:xfrm>
            <a:off x="6389272" y="360519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0B26C4D-5F9A-4CD3-A869-44C229F4E147}"/>
              </a:ext>
            </a:extLst>
          </p:cNvPr>
          <p:cNvSpPr/>
          <p:nvPr/>
        </p:nvSpPr>
        <p:spPr>
          <a:xfrm>
            <a:off x="6633357" y="342641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EF4D106-A2CB-4AE0-9DD4-C4BF7192412A}"/>
              </a:ext>
            </a:extLst>
          </p:cNvPr>
          <p:cNvSpPr/>
          <p:nvPr/>
        </p:nvSpPr>
        <p:spPr>
          <a:xfrm>
            <a:off x="6480957" y="31645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673FBEF-2805-4128-BDC1-E7ADA64187EE}"/>
              </a:ext>
            </a:extLst>
          </p:cNvPr>
          <p:cNvSpPr/>
          <p:nvPr/>
        </p:nvSpPr>
        <p:spPr>
          <a:xfrm>
            <a:off x="5975421" y="356573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17E9DB7-73CF-41B7-8E97-078B53552738}"/>
              </a:ext>
            </a:extLst>
          </p:cNvPr>
          <p:cNvSpPr/>
          <p:nvPr/>
        </p:nvSpPr>
        <p:spPr>
          <a:xfrm>
            <a:off x="6747657" y="31264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9C4E007-CF96-4921-9015-6015FE52CBDC}"/>
              </a:ext>
            </a:extLst>
          </p:cNvPr>
          <p:cNvSpPr/>
          <p:nvPr/>
        </p:nvSpPr>
        <p:spPr>
          <a:xfrm>
            <a:off x="7054732" y="306162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B4AB5ACE-318D-47EA-A09A-2546D6302968}"/>
              </a:ext>
            </a:extLst>
          </p:cNvPr>
          <p:cNvCxnSpPr>
            <a:cxnSpLocks/>
          </p:cNvCxnSpPr>
          <p:nvPr/>
        </p:nvCxnSpPr>
        <p:spPr>
          <a:xfrm>
            <a:off x="6648463" y="3883363"/>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982EFC0-CBCE-415D-AAB6-B6FF080DDA72}"/>
              </a:ext>
            </a:extLst>
          </p:cNvPr>
          <p:cNvCxnSpPr>
            <a:cxnSpLocks/>
          </p:cNvCxnSpPr>
          <p:nvPr/>
        </p:nvCxnSpPr>
        <p:spPr>
          <a:xfrm>
            <a:off x="7776357" y="3883363"/>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90C6E7-0069-4B2C-BB50-3B2BEF627E16}"/>
              </a:ext>
            </a:extLst>
          </p:cNvPr>
          <p:cNvCxnSpPr>
            <a:cxnSpLocks/>
          </p:cNvCxnSpPr>
          <p:nvPr/>
        </p:nvCxnSpPr>
        <p:spPr>
          <a:xfrm>
            <a:off x="5490357" y="3883363"/>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4F576B2-1CCA-4D98-8966-60901C4A268E}"/>
              </a:ext>
            </a:extLst>
          </p:cNvPr>
          <p:cNvSpPr/>
          <p:nvPr/>
        </p:nvSpPr>
        <p:spPr>
          <a:xfrm>
            <a:off x="5848042" y="373121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085452-241B-4DE5-A3F9-446242C82869}"/>
              </a:ext>
            </a:extLst>
          </p:cNvPr>
          <p:cNvSpPr/>
          <p:nvPr/>
        </p:nvSpPr>
        <p:spPr>
          <a:xfrm>
            <a:off x="6938157" y="2867709"/>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1D2ABB1-B3DF-4A2A-B586-88215890CD75}"/>
              </a:ext>
            </a:extLst>
          </p:cNvPr>
          <p:cNvSpPr/>
          <p:nvPr/>
        </p:nvSpPr>
        <p:spPr>
          <a:xfrm>
            <a:off x="7246938" y="278042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9835EBA6-CFD3-40F7-A9CC-13F4645C0947}"/>
              </a:ext>
            </a:extLst>
          </p:cNvPr>
          <p:cNvGrpSpPr/>
          <p:nvPr/>
        </p:nvGrpSpPr>
        <p:grpSpPr>
          <a:xfrm rot="5400000">
            <a:off x="4798496" y="3203872"/>
            <a:ext cx="1218949" cy="140033"/>
            <a:chOff x="2971802" y="3657349"/>
            <a:chExt cx="914400" cy="152400"/>
          </a:xfrm>
        </p:grpSpPr>
        <p:cxnSp>
          <p:nvCxnSpPr>
            <p:cNvPr id="68" name="Straight Connector 67">
              <a:extLst>
                <a:ext uri="{FF2B5EF4-FFF2-40B4-BE49-F238E27FC236}">
                  <a16:creationId xmlns:a16="http://schemas.microsoft.com/office/drawing/2014/main" id="{5C673A80-B6C0-4CB0-95C0-3E7A39D8AA5F}"/>
                </a:ext>
              </a:extLst>
            </p:cNvPr>
            <p:cNvCxnSpPr>
              <a:cxnSpLocks/>
            </p:cNvCxnSpPr>
            <p:nvPr/>
          </p:nvCxnSpPr>
          <p:spPr>
            <a:xfrm>
              <a:off x="29718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7C08E6-E26D-4BA8-96B4-E2483E250E42}"/>
                </a:ext>
              </a:extLst>
            </p:cNvPr>
            <p:cNvCxnSpPr>
              <a:cxnSpLocks/>
            </p:cNvCxnSpPr>
            <p:nvPr/>
          </p:nvCxnSpPr>
          <p:spPr>
            <a:xfrm>
              <a:off x="34290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8524D9-F09C-4CED-A701-FBEDA24624F8}"/>
                </a:ext>
              </a:extLst>
            </p:cNvPr>
            <p:cNvCxnSpPr>
              <a:cxnSpLocks/>
            </p:cNvCxnSpPr>
            <p:nvPr/>
          </p:nvCxnSpPr>
          <p:spPr>
            <a:xfrm>
              <a:off x="3886202" y="3657349"/>
              <a:ext cx="0" cy="152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D2614538-C43E-4346-B717-B6D12AD9F6C5}"/>
              </a:ext>
            </a:extLst>
          </p:cNvPr>
          <p:cNvSpPr txBox="1"/>
          <p:nvPr/>
        </p:nvSpPr>
        <p:spPr>
          <a:xfrm>
            <a:off x="5388639" y="4053505"/>
            <a:ext cx="3073516" cy="369332"/>
          </a:xfrm>
          <a:prstGeom prst="rect">
            <a:avLst/>
          </a:prstGeom>
          <a:noFill/>
        </p:spPr>
        <p:txBody>
          <a:bodyPr wrap="square" rtlCol="0">
            <a:spAutoFit/>
          </a:bodyPr>
          <a:lstStyle/>
          <a:p>
            <a:r>
              <a:rPr lang="en-US" dirty="0"/>
              <a:t>-1                  0                  +1</a:t>
            </a:r>
          </a:p>
        </p:txBody>
      </p:sp>
      <p:sp>
        <p:nvSpPr>
          <p:cNvPr id="72" name="TextBox 71">
            <a:extLst>
              <a:ext uri="{FF2B5EF4-FFF2-40B4-BE49-F238E27FC236}">
                <a16:creationId xmlns:a16="http://schemas.microsoft.com/office/drawing/2014/main" id="{3F4417D7-CCC6-4D65-9ACA-7FA0F8B51FCC}"/>
              </a:ext>
            </a:extLst>
          </p:cNvPr>
          <p:cNvSpPr txBox="1"/>
          <p:nvPr/>
        </p:nvSpPr>
        <p:spPr>
          <a:xfrm rot="16200000">
            <a:off x="4301293" y="3050872"/>
            <a:ext cx="1599949" cy="369332"/>
          </a:xfrm>
          <a:prstGeom prst="rect">
            <a:avLst/>
          </a:prstGeom>
          <a:noFill/>
        </p:spPr>
        <p:txBody>
          <a:bodyPr wrap="square" rtlCol="0">
            <a:spAutoFit/>
          </a:bodyPr>
          <a:lstStyle/>
          <a:p>
            <a:r>
              <a:rPr lang="en-US" dirty="0"/>
              <a:t>-1        0       +1</a:t>
            </a:r>
          </a:p>
        </p:txBody>
      </p:sp>
      <p:cxnSp>
        <p:nvCxnSpPr>
          <p:cNvPr id="74" name="Straight Connector 73">
            <a:extLst>
              <a:ext uri="{FF2B5EF4-FFF2-40B4-BE49-F238E27FC236}">
                <a16:creationId xmlns:a16="http://schemas.microsoft.com/office/drawing/2014/main" id="{9AD1A3FD-0A70-44B6-8AD9-78E5B3DFE938}"/>
              </a:ext>
            </a:extLst>
          </p:cNvPr>
          <p:cNvCxnSpPr>
            <a:cxnSpLocks/>
          </p:cNvCxnSpPr>
          <p:nvPr/>
        </p:nvCxnSpPr>
        <p:spPr>
          <a:xfrm flipV="1">
            <a:off x="1803638" y="3118492"/>
            <a:ext cx="1698144" cy="32278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38BEF3-B689-4CA3-9695-43ACED79DF2F}"/>
              </a:ext>
            </a:extLst>
          </p:cNvPr>
          <p:cNvCxnSpPr>
            <a:cxnSpLocks/>
            <a:endCxn id="66" idx="7"/>
          </p:cNvCxnSpPr>
          <p:nvPr/>
        </p:nvCxnSpPr>
        <p:spPr>
          <a:xfrm flipV="1">
            <a:off x="5936609" y="2791579"/>
            <a:ext cx="1375370" cy="107404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AAC45E2-3D2F-40E5-9B13-4EF854B89A6C}"/>
              </a:ext>
            </a:extLst>
          </p:cNvPr>
          <p:cNvCxnSpPr>
            <a:cxnSpLocks/>
          </p:cNvCxnSpPr>
          <p:nvPr/>
        </p:nvCxnSpPr>
        <p:spPr>
          <a:xfrm flipH="1" flipV="1">
            <a:off x="1921115" y="3464514"/>
            <a:ext cx="49129" cy="2069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52A24F1-527B-4FE7-9574-BB0194CECFE7}"/>
              </a:ext>
            </a:extLst>
          </p:cNvPr>
          <p:cNvCxnSpPr>
            <a:cxnSpLocks/>
          </p:cNvCxnSpPr>
          <p:nvPr/>
        </p:nvCxnSpPr>
        <p:spPr>
          <a:xfrm flipH="1" flipV="1">
            <a:off x="2048138" y="3417703"/>
            <a:ext cx="27921" cy="10127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BECFE11-9B0B-4C7B-8452-6DC161E1A0ED}"/>
              </a:ext>
            </a:extLst>
          </p:cNvPr>
          <p:cNvCxnSpPr>
            <a:cxnSpLocks/>
            <a:stCxn id="32" idx="0"/>
          </p:cNvCxnSpPr>
          <p:nvPr/>
        </p:nvCxnSpPr>
        <p:spPr>
          <a:xfrm flipH="1" flipV="1">
            <a:off x="2209080" y="3386806"/>
            <a:ext cx="99952" cy="26025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93B604D-5FD7-4A0B-A33D-4479F6FEBE87}"/>
              </a:ext>
            </a:extLst>
          </p:cNvPr>
          <p:cNvCxnSpPr>
            <a:cxnSpLocks/>
          </p:cNvCxnSpPr>
          <p:nvPr/>
        </p:nvCxnSpPr>
        <p:spPr>
          <a:xfrm flipH="1" flipV="1">
            <a:off x="2327859" y="3326842"/>
            <a:ext cx="19631" cy="11992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25C5FD3-D958-4209-9733-F094C8CD64A6}"/>
              </a:ext>
            </a:extLst>
          </p:cNvPr>
          <p:cNvCxnSpPr>
            <a:cxnSpLocks/>
          </p:cNvCxnSpPr>
          <p:nvPr/>
        </p:nvCxnSpPr>
        <p:spPr>
          <a:xfrm flipH="1" flipV="1">
            <a:off x="2453500" y="3326748"/>
            <a:ext cx="68511" cy="21694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E24ACB9-74DC-470E-9204-D324282F83A3}"/>
              </a:ext>
            </a:extLst>
          </p:cNvPr>
          <p:cNvCxnSpPr>
            <a:cxnSpLocks/>
          </p:cNvCxnSpPr>
          <p:nvPr/>
        </p:nvCxnSpPr>
        <p:spPr>
          <a:xfrm flipH="1" flipV="1">
            <a:off x="2714474" y="3279883"/>
            <a:ext cx="23166" cy="1102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D1648C6-9EDE-495C-8E5C-05D976CC8BA2}"/>
              </a:ext>
            </a:extLst>
          </p:cNvPr>
          <p:cNvCxnSpPr>
            <a:cxnSpLocks/>
          </p:cNvCxnSpPr>
          <p:nvPr/>
        </p:nvCxnSpPr>
        <p:spPr>
          <a:xfrm>
            <a:off x="2597940" y="3157559"/>
            <a:ext cx="55100" cy="12896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C01EEF5-A669-4353-ACFB-73C51E4CD5FD}"/>
              </a:ext>
            </a:extLst>
          </p:cNvPr>
          <p:cNvCxnSpPr>
            <a:cxnSpLocks/>
          </p:cNvCxnSpPr>
          <p:nvPr/>
        </p:nvCxnSpPr>
        <p:spPr>
          <a:xfrm>
            <a:off x="3088421" y="2972419"/>
            <a:ext cx="55100" cy="21067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AD1C484-42D3-421F-9F00-79B8FD15463F}"/>
              </a:ext>
            </a:extLst>
          </p:cNvPr>
          <p:cNvCxnSpPr>
            <a:cxnSpLocks/>
          </p:cNvCxnSpPr>
          <p:nvPr/>
        </p:nvCxnSpPr>
        <p:spPr>
          <a:xfrm>
            <a:off x="3401482" y="2878241"/>
            <a:ext cx="55100" cy="21067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AB253AE-D966-4524-BDCE-7A311B43088E}"/>
              </a:ext>
            </a:extLst>
          </p:cNvPr>
          <p:cNvCxnSpPr>
            <a:cxnSpLocks/>
          </p:cNvCxnSpPr>
          <p:nvPr/>
        </p:nvCxnSpPr>
        <p:spPr>
          <a:xfrm>
            <a:off x="6036438" y="3628220"/>
            <a:ext cx="75186" cy="857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5BED39E-0E93-43E2-82A3-7F5506F1DB27}"/>
              </a:ext>
            </a:extLst>
          </p:cNvPr>
          <p:cNvCxnSpPr>
            <a:cxnSpLocks/>
          </p:cNvCxnSpPr>
          <p:nvPr/>
        </p:nvCxnSpPr>
        <p:spPr>
          <a:xfrm>
            <a:off x="6534737" y="3247508"/>
            <a:ext cx="75186" cy="857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EFDFF3F-85F2-422E-A67F-11BA176E30AC}"/>
              </a:ext>
            </a:extLst>
          </p:cNvPr>
          <p:cNvCxnSpPr>
            <a:cxnSpLocks/>
          </p:cNvCxnSpPr>
          <p:nvPr/>
        </p:nvCxnSpPr>
        <p:spPr>
          <a:xfrm>
            <a:off x="6974352" y="2894571"/>
            <a:ext cx="75186" cy="857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401B464-CEEB-46C3-B7ED-C8E634CE3D51}"/>
              </a:ext>
            </a:extLst>
          </p:cNvPr>
          <p:cNvCxnSpPr>
            <a:cxnSpLocks/>
            <a:stCxn id="56" idx="1"/>
          </p:cNvCxnSpPr>
          <p:nvPr/>
        </p:nvCxnSpPr>
        <p:spPr>
          <a:xfrm flipH="1" flipV="1">
            <a:off x="6572330" y="3351045"/>
            <a:ext cx="72186" cy="865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5769946-0B34-4CE5-8B83-9FFCDB37EBF4}"/>
              </a:ext>
            </a:extLst>
          </p:cNvPr>
          <p:cNvCxnSpPr>
            <a:cxnSpLocks/>
            <a:stCxn id="64" idx="5"/>
          </p:cNvCxnSpPr>
          <p:nvPr/>
        </p:nvCxnSpPr>
        <p:spPr>
          <a:xfrm>
            <a:off x="5913083" y="3796255"/>
            <a:ext cx="62338" cy="431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C443079-E908-41B2-BC0C-3E2FEED4D508}"/>
              </a:ext>
            </a:extLst>
          </p:cNvPr>
          <p:cNvCxnSpPr>
            <a:cxnSpLocks/>
          </p:cNvCxnSpPr>
          <p:nvPr/>
        </p:nvCxnSpPr>
        <p:spPr>
          <a:xfrm flipH="1" flipV="1">
            <a:off x="6331399" y="3560531"/>
            <a:ext cx="49259" cy="4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957466D-9051-4DD6-A173-3E602A608532}"/>
              </a:ext>
            </a:extLst>
          </p:cNvPr>
          <p:cNvCxnSpPr>
            <a:cxnSpLocks/>
          </p:cNvCxnSpPr>
          <p:nvPr/>
        </p:nvCxnSpPr>
        <p:spPr>
          <a:xfrm flipH="1" flipV="1">
            <a:off x="7017485" y="3021489"/>
            <a:ext cx="72186" cy="865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45A67FE9-A2E9-4245-AA72-64D9413BD9C0}"/>
              </a:ext>
            </a:extLst>
          </p:cNvPr>
          <p:cNvSpPr txBox="1"/>
          <p:nvPr/>
        </p:nvSpPr>
        <p:spPr>
          <a:xfrm>
            <a:off x="1803638" y="5198470"/>
            <a:ext cx="733983" cy="369332"/>
          </a:xfrm>
          <a:prstGeom prst="rect">
            <a:avLst/>
          </a:prstGeom>
          <a:noFill/>
        </p:spPr>
        <p:txBody>
          <a:bodyPr wrap="none" rtlCol="0">
            <a:spAutoFit/>
          </a:bodyPr>
          <a:lstStyle/>
          <a:p>
            <a:r>
              <a:rPr lang="en-US" dirty="0"/>
              <a:t>Error</a:t>
            </a:r>
            <a:r>
              <a:rPr lang="en-US" baseline="30000" dirty="0"/>
              <a:t>2</a:t>
            </a:r>
          </a:p>
        </p:txBody>
      </p:sp>
      <p:sp>
        <p:nvSpPr>
          <p:cNvPr id="118" name="TextBox 117">
            <a:extLst>
              <a:ext uri="{FF2B5EF4-FFF2-40B4-BE49-F238E27FC236}">
                <a16:creationId xmlns:a16="http://schemas.microsoft.com/office/drawing/2014/main" id="{2D05C088-98AE-497E-8E34-E0BCE37A1A1A}"/>
              </a:ext>
            </a:extLst>
          </p:cNvPr>
          <p:cNvSpPr txBox="1"/>
          <p:nvPr/>
        </p:nvSpPr>
        <p:spPr>
          <a:xfrm>
            <a:off x="2040690" y="6336469"/>
            <a:ext cx="3934731" cy="369332"/>
          </a:xfrm>
          <a:prstGeom prst="rect">
            <a:avLst/>
          </a:prstGeom>
          <a:noFill/>
        </p:spPr>
        <p:txBody>
          <a:bodyPr wrap="none" rtlCol="0">
            <a:spAutoFit/>
          </a:bodyPr>
          <a:lstStyle/>
          <a:p>
            <a:r>
              <a:rPr lang="en-US" dirty="0"/>
              <a:t>Angle of Rotation (from Horizontal), deg</a:t>
            </a:r>
          </a:p>
        </p:txBody>
      </p:sp>
      <p:cxnSp>
        <p:nvCxnSpPr>
          <p:cNvPr id="119" name="Straight Arrow Connector 118">
            <a:extLst>
              <a:ext uri="{FF2B5EF4-FFF2-40B4-BE49-F238E27FC236}">
                <a16:creationId xmlns:a16="http://schemas.microsoft.com/office/drawing/2014/main" id="{04C324DF-DC27-4A26-9B1A-78D6E7E4FC2A}"/>
              </a:ext>
            </a:extLst>
          </p:cNvPr>
          <p:cNvCxnSpPr>
            <a:cxnSpLocks/>
          </p:cNvCxnSpPr>
          <p:nvPr/>
        </p:nvCxnSpPr>
        <p:spPr>
          <a:xfrm>
            <a:off x="2597940" y="5871123"/>
            <a:ext cx="2740014" cy="37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BEFD6C7-2C2D-41D3-9FF7-A1141A840EC3}"/>
              </a:ext>
            </a:extLst>
          </p:cNvPr>
          <p:cNvCxnSpPr>
            <a:cxnSpLocks/>
          </p:cNvCxnSpPr>
          <p:nvPr/>
        </p:nvCxnSpPr>
        <p:spPr>
          <a:xfrm flipV="1">
            <a:off x="2597940" y="4729109"/>
            <a:ext cx="0" cy="1151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Arc 124">
            <a:extLst>
              <a:ext uri="{FF2B5EF4-FFF2-40B4-BE49-F238E27FC236}">
                <a16:creationId xmlns:a16="http://schemas.microsoft.com/office/drawing/2014/main" id="{1289D646-9DAE-4AB2-9BB3-FF3DD773FBCA}"/>
              </a:ext>
            </a:extLst>
          </p:cNvPr>
          <p:cNvSpPr/>
          <p:nvPr/>
        </p:nvSpPr>
        <p:spPr>
          <a:xfrm flipV="1">
            <a:off x="3136227" y="4578030"/>
            <a:ext cx="1386650" cy="1020763"/>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125">
            <a:extLst>
              <a:ext uri="{FF2B5EF4-FFF2-40B4-BE49-F238E27FC236}">
                <a16:creationId xmlns:a16="http://schemas.microsoft.com/office/drawing/2014/main" id="{01E35DA7-9799-4DDD-A005-9ABFEAC7348A}"/>
              </a:ext>
            </a:extLst>
          </p:cNvPr>
          <p:cNvSpPr/>
          <p:nvPr/>
        </p:nvSpPr>
        <p:spPr>
          <a:xfrm flipH="1" flipV="1">
            <a:off x="3143521" y="4572000"/>
            <a:ext cx="1386650" cy="1020763"/>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5040E136-C333-4501-A58E-82B71183DEB5}"/>
              </a:ext>
            </a:extLst>
          </p:cNvPr>
          <p:cNvCxnSpPr/>
          <p:nvPr/>
        </p:nvCxnSpPr>
        <p:spPr>
          <a:xfrm>
            <a:off x="3020172" y="5889696"/>
            <a:ext cx="0" cy="1284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8DFFFD6-4BA2-4C79-8CCC-F81FEA78E6EA}"/>
              </a:ext>
            </a:extLst>
          </p:cNvPr>
          <p:cNvCxnSpPr/>
          <p:nvPr/>
        </p:nvCxnSpPr>
        <p:spPr>
          <a:xfrm>
            <a:off x="3124200" y="6060669"/>
            <a:ext cx="0" cy="128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F9F02D-5AD6-468F-8A9A-3659CCAEEFA9}"/>
              </a:ext>
            </a:extLst>
          </p:cNvPr>
          <p:cNvCxnSpPr/>
          <p:nvPr/>
        </p:nvCxnSpPr>
        <p:spPr>
          <a:xfrm>
            <a:off x="4648200" y="5908269"/>
            <a:ext cx="0" cy="1284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4A30D311-709A-4E8F-B0B6-F589C63A9652}"/>
              </a:ext>
            </a:extLst>
          </p:cNvPr>
          <p:cNvSpPr txBox="1"/>
          <p:nvPr/>
        </p:nvSpPr>
        <p:spPr>
          <a:xfrm>
            <a:off x="2875089" y="5972469"/>
            <a:ext cx="1963999" cy="369332"/>
          </a:xfrm>
          <a:prstGeom prst="rect">
            <a:avLst/>
          </a:prstGeom>
          <a:noFill/>
        </p:spPr>
        <p:txBody>
          <a:bodyPr wrap="none" rtlCol="0">
            <a:spAutoFit/>
          </a:bodyPr>
          <a:lstStyle/>
          <a:p>
            <a:r>
              <a:rPr lang="en-US" dirty="0"/>
              <a:t>0                           90</a:t>
            </a:r>
          </a:p>
        </p:txBody>
      </p:sp>
    </p:spTree>
    <p:extLst>
      <p:ext uri="{BB962C8B-B14F-4D97-AF65-F5344CB8AC3E}">
        <p14:creationId xmlns:p14="http://schemas.microsoft.com/office/powerpoint/2010/main" val="1789651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Principal Components Analysis</a:t>
            </a:r>
          </a:p>
        </p:txBody>
      </p:sp>
      <p:sp>
        <p:nvSpPr>
          <p:cNvPr id="3" name="Content Placeholder 2"/>
          <p:cNvSpPr>
            <a:spLocks noGrp="1"/>
          </p:cNvSpPr>
          <p:nvPr>
            <p:ph idx="1"/>
          </p:nvPr>
        </p:nvSpPr>
        <p:spPr>
          <a:xfrm>
            <a:off x="685800" y="1143000"/>
            <a:ext cx="7772400" cy="1295400"/>
          </a:xfrm>
        </p:spPr>
        <p:txBody>
          <a:bodyPr rtlCol="0">
            <a:noAutofit/>
          </a:bodyPr>
          <a:lstStyle/>
          <a:p>
            <a:pPr marL="0" indent="0" eaLnBrk="1" fontAlgn="auto" hangingPunct="1">
              <a:spcBef>
                <a:spcPts val="0"/>
              </a:spcBef>
              <a:spcAft>
                <a:spcPts val="0"/>
              </a:spcAft>
              <a:buFont typeface="Arial" charset="0"/>
              <a:buNone/>
              <a:defRPr/>
            </a:pPr>
            <a:r>
              <a:rPr lang="en-US" dirty="0"/>
              <a:t>Where is the information in this data set? </a:t>
            </a:r>
          </a:p>
          <a:p>
            <a:pPr marL="0" indent="0" eaLnBrk="1" fontAlgn="auto" hangingPunct="1">
              <a:spcBef>
                <a:spcPts val="0"/>
              </a:spcBef>
              <a:spcAft>
                <a:spcPts val="0"/>
              </a:spcAft>
              <a:buFont typeface="Arial" charset="0"/>
              <a:buNone/>
              <a:defRPr/>
            </a:pPr>
            <a:r>
              <a:rPr lang="en-US" sz="2000" dirty="0"/>
              <a:t>	</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sz="2000" dirty="0"/>
          </a:p>
          <a:p>
            <a:pPr marL="0" indent="0" eaLnBrk="1" fontAlgn="auto" hangingPunct="1">
              <a:spcBef>
                <a:spcPts val="0"/>
              </a:spcBef>
              <a:spcAft>
                <a:spcPts val="0"/>
              </a:spcAft>
              <a:buNone/>
              <a:defRPr/>
            </a:pPr>
            <a:r>
              <a:rPr lang="en-US" dirty="0"/>
              <a:t>Note that the information content is highest where there is maximum variability. Typically this is where you may want to focus given a new set of unfamiliar data</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37</a:t>
            </a:fld>
            <a:endParaRPr lang="en-US" alt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608"/>
          <a:stretch/>
        </p:blipFill>
        <p:spPr bwMode="auto">
          <a:xfrm>
            <a:off x="990600" y="1790700"/>
            <a:ext cx="676275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853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2FDA-D418-428A-BF03-86FCA8F01D82}"/>
              </a:ext>
            </a:extLst>
          </p:cNvPr>
          <p:cNvSpPr>
            <a:spLocks noGrp="1"/>
          </p:cNvSpPr>
          <p:nvPr>
            <p:ph type="title"/>
          </p:nvPr>
        </p:nvSpPr>
        <p:spPr/>
        <p:txBody>
          <a:bodyPr/>
          <a:lstStyle/>
          <a:p>
            <a:r>
              <a:rPr lang="en-US" dirty="0"/>
              <a:t>PCA Graphically</a:t>
            </a:r>
          </a:p>
        </p:txBody>
      </p:sp>
      <p:sp>
        <p:nvSpPr>
          <p:cNvPr id="3" name="Content Placeholder 2">
            <a:extLst>
              <a:ext uri="{FF2B5EF4-FFF2-40B4-BE49-F238E27FC236}">
                <a16:creationId xmlns:a16="http://schemas.microsoft.com/office/drawing/2014/main" id="{47E0B674-B6CA-4B22-BCD3-90771832B8DC}"/>
              </a:ext>
            </a:extLst>
          </p:cNvPr>
          <p:cNvSpPr>
            <a:spLocks noGrp="1"/>
          </p:cNvSpPr>
          <p:nvPr>
            <p:ph idx="1"/>
          </p:nvPr>
        </p:nvSpPr>
        <p:spPr/>
        <p:txBody>
          <a:bodyPr/>
          <a:lstStyle/>
          <a:p>
            <a:pPr marL="0" indent="0">
              <a:buNone/>
            </a:pPr>
            <a:r>
              <a:rPr lang="en-US" dirty="0"/>
              <a:t>In 3 Dimensions, find PC1 and collapse the data along that dimension. </a:t>
            </a:r>
          </a:p>
          <a:p>
            <a:pPr marL="0" indent="0">
              <a:buNone/>
            </a:pPr>
            <a:r>
              <a:rPr lang="en-US" dirty="0"/>
              <a:t>Then repeat.</a:t>
            </a:r>
          </a:p>
        </p:txBody>
      </p:sp>
      <p:sp>
        <p:nvSpPr>
          <p:cNvPr id="4" name="Slide Number Placeholder 3">
            <a:extLst>
              <a:ext uri="{FF2B5EF4-FFF2-40B4-BE49-F238E27FC236}">
                <a16:creationId xmlns:a16="http://schemas.microsoft.com/office/drawing/2014/main" id="{857D2077-6D52-4A53-8A01-1028964502E9}"/>
              </a:ext>
            </a:extLst>
          </p:cNvPr>
          <p:cNvSpPr>
            <a:spLocks noGrp="1"/>
          </p:cNvSpPr>
          <p:nvPr>
            <p:ph type="sldNum" sz="quarter" idx="12"/>
          </p:nvPr>
        </p:nvSpPr>
        <p:spPr/>
        <p:txBody>
          <a:bodyPr/>
          <a:lstStyle/>
          <a:p>
            <a:pPr>
              <a:defRPr/>
            </a:pPr>
            <a:fld id="{9695C8B4-01A2-485F-8B64-4640E234E3BB}" type="slidenum">
              <a:rPr lang="en-US" altLang="en-US" smtClean="0"/>
              <a:pPr>
                <a:defRPr/>
              </a:pPr>
              <a:t>38</a:t>
            </a:fld>
            <a:endParaRPr lang="en-US" altLang="en-US" dirty="0"/>
          </a:p>
        </p:txBody>
      </p:sp>
      <p:sp>
        <p:nvSpPr>
          <p:cNvPr id="167" name="Oval 166">
            <a:extLst>
              <a:ext uri="{FF2B5EF4-FFF2-40B4-BE49-F238E27FC236}">
                <a16:creationId xmlns:a16="http://schemas.microsoft.com/office/drawing/2014/main" id="{4238808C-55AB-46BE-9C65-0BBC8684C204}"/>
              </a:ext>
            </a:extLst>
          </p:cNvPr>
          <p:cNvSpPr/>
          <p:nvPr/>
        </p:nvSpPr>
        <p:spPr>
          <a:xfrm rot="75488">
            <a:off x="5482076" y="2265828"/>
            <a:ext cx="2477640" cy="1220599"/>
          </a:xfrm>
          <a:prstGeom prst="ellipse">
            <a:avLst/>
          </a:prstGeom>
          <a:solidFill>
            <a:srgbClr val="C0504D">
              <a:alpha val="23137"/>
            </a:srgbClr>
          </a:solid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33609C13-9BFF-4768-8292-9B43FE79F1E0}"/>
              </a:ext>
            </a:extLst>
          </p:cNvPr>
          <p:cNvCxnSpPr>
            <a:cxnSpLocks/>
            <a:endCxn id="185" idx="1"/>
          </p:cNvCxnSpPr>
          <p:nvPr/>
        </p:nvCxnSpPr>
        <p:spPr>
          <a:xfrm flipV="1">
            <a:off x="6645311" y="2874213"/>
            <a:ext cx="1516013" cy="76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A92EDEC7-2EAA-46DA-A973-895848C27368}"/>
              </a:ext>
            </a:extLst>
          </p:cNvPr>
          <p:cNvSpPr/>
          <p:nvPr/>
        </p:nvSpPr>
        <p:spPr>
          <a:xfrm rot="2279447">
            <a:off x="5828534" y="291181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13ADD63-4772-44F4-9D7B-224C63C3554A}"/>
              </a:ext>
            </a:extLst>
          </p:cNvPr>
          <p:cNvSpPr/>
          <p:nvPr/>
        </p:nvSpPr>
        <p:spPr>
          <a:xfrm rot="2279447">
            <a:off x="5965891" y="320146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0FB55A4-B37E-40B7-AB20-68A6A3A801C5}"/>
              </a:ext>
            </a:extLst>
          </p:cNvPr>
          <p:cNvSpPr/>
          <p:nvPr/>
        </p:nvSpPr>
        <p:spPr>
          <a:xfrm rot="2279447">
            <a:off x="5995401" y="2607662"/>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D74B871-265E-478B-8D5B-9711DC20D36D}"/>
              </a:ext>
            </a:extLst>
          </p:cNvPr>
          <p:cNvSpPr/>
          <p:nvPr/>
        </p:nvSpPr>
        <p:spPr>
          <a:xfrm rot="2279447">
            <a:off x="6374227" y="324423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83AA037-57C7-44BB-AFE5-07E6DD2A7561}"/>
              </a:ext>
            </a:extLst>
          </p:cNvPr>
          <p:cNvSpPr/>
          <p:nvPr/>
        </p:nvSpPr>
        <p:spPr>
          <a:xfrm rot="2279447">
            <a:off x="6371823" y="233999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DCF5585-C3BD-40AF-AB12-82609B66434D}"/>
              </a:ext>
            </a:extLst>
          </p:cNvPr>
          <p:cNvSpPr/>
          <p:nvPr/>
        </p:nvSpPr>
        <p:spPr>
          <a:xfrm rot="2279447">
            <a:off x="5726181" y="257590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22C9B7F-B1C4-42C1-8838-CB5D49D122B6}"/>
              </a:ext>
            </a:extLst>
          </p:cNvPr>
          <p:cNvSpPr/>
          <p:nvPr/>
        </p:nvSpPr>
        <p:spPr>
          <a:xfrm rot="2279447">
            <a:off x="6598932" y="268375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455F3DE-F799-4C3B-BCB5-A521C5ACB5E8}"/>
              </a:ext>
            </a:extLst>
          </p:cNvPr>
          <p:cNvSpPr/>
          <p:nvPr/>
        </p:nvSpPr>
        <p:spPr>
          <a:xfrm rot="2279447">
            <a:off x="6945773" y="309713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C253806A-5650-4557-8259-1F6C208757D0}"/>
              </a:ext>
            </a:extLst>
          </p:cNvPr>
          <p:cNvSpPr/>
          <p:nvPr/>
        </p:nvSpPr>
        <p:spPr>
          <a:xfrm rot="2279447">
            <a:off x="5523040" y="276990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7FF04E5-CE28-4866-92B1-B82456789BE8}"/>
              </a:ext>
            </a:extLst>
          </p:cNvPr>
          <p:cNvSpPr/>
          <p:nvPr/>
        </p:nvSpPr>
        <p:spPr>
          <a:xfrm rot="2279447">
            <a:off x="6878557" y="252548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D98826F-5C20-4D97-913F-CD5795DB28CB}"/>
              </a:ext>
            </a:extLst>
          </p:cNvPr>
          <p:cNvSpPr/>
          <p:nvPr/>
        </p:nvSpPr>
        <p:spPr>
          <a:xfrm rot="2279447">
            <a:off x="7210770" y="2881639"/>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44FB3B2-EBF7-464B-88F9-5A10C2907F23}"/>
              </a:ext>
            </a:extLst>
          </p:cNvPr>
          <p:cNvSpPr/>
          <p:nvPr/>
        </p:nvSpPr>
        <p:spPr>
          <a:xfrm rot="47327">
            <a:off x="6513555" y="2268102"/>
            <a:ext cx="250301" cy="1179715"/>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D8E34FCC-C142-48A7-A69E-9F3786051558}"/>
              </a:ext>
            </a:extLst>
          </p:cNvPr>
          <p:cNvSpPr txBox="1"/>
          <p:nvPr/>
        </p:nvSpPr>
        <p:spPr>
          <a:xfrm>
            <a:off x="8161324" y="2689547"/>
            <a:ext cx="505267" cy="369332"/>
          </a:xfrm>
          <a:prstGeom prst="rect">
            <a:avLst/>
          </a:prstGeom>
          <a:noFill/>
        </p:spPr>
        <p:txBody>
          <a:bodyPr wrap="none" rtlCol="0">
            <a:spAutoFit/>
          </a:bodyPr>
          <a:lstStyle/>
          <a:p>
            <a:r>
              <a:rPr lang="en-US" b="1" dirty="0">
                <a:solidFill>
                  <a:srgbClr val="00B050"/>
                </a:solidFill>
              </a:rPr>
              <a:t>PC</a:t>
            </a:r>
            <a:r>
              <a:rPr lang="en-US" b="1" baseline="-25000" dirty="0">
                <a:solidFill>
                  <a:srgbClr val="00B050"/>
                </a:solidFill>
              </a:rPr>
              <a:t>1</a:t>
            </a:r>
          </a:p>
        </p:txBody>
      </p:sp>
      <p:sp>
        <p:nvSpPr>
          <p:cNvPr id="186" name="Oval 185">
            <a:extLst>
              <a:ext uri="{FF2B5EF4-FFF2-40B4-BE49-F238E27FC236}">
                <a16:creationId xmlns:a16="http://schemas.microsoft.com/office/drawing/2014/main" id="{CAA48C88-323B-404A-B1F0-4D4FD654354D}"/>
              </a:ext>
            </a:extLst>
          </p:cNvPr>
          <p:cNvSpPr/>
          <p:nvPr/>
        </p:nvSpPr>
        <p:spPr>
          <a:xfrm rot="2279447">
            <a:off x="6705846" y="328546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5886FF4C-1382-43FC-A4D3-97464466B38B}"/>
              </a:ext>
            </a:extLst>
          </p:cNvPr>
          <p:cNvSpPr/>
          <p:nvPr/>
        </p:nvSpPr>
        <p:spPr>
          <a:xfrm rot="2279447">
            <a:off x="7343467" y="25879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693A4378-9C13-49A3-9BB6-3F985F4FEDFC}"/>
              </a:ext>
            </a:extLst>
          </p:cNvPr>
          <p:cNvSpPr/>
          <p:nvPr/>
        </p:nvSpPr>
        <p:spPr>
          <a:xfrm rot="2279447">
            <a:off x="7504709" y="301452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196">
            <a:extLst>
              <a:ext uri="{FF2B5EF4-FFF2-40B4-BE49-F238E27FC236}">
                <a16:creationId xmlns:a16="http://schemas.microsoft.com/office/drawing/2014/main" id="{BD0E2F34-50CA-40CE-805E-150C496751B3}"/>
              </a:ext>
            </a:extLst>
          </p:cNvPr>
          <p:cNvCxnSpPr/>
          <p:nvPr/>
        </p:nvCxnSpPr>
        <p:spPr>
          <a:xfrm flipV="1">
            <a:off x="5522269" y="6247164"/>
            <a:ext cx="2209800" cy="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458D605C-1BF4-4C30-A75E-C855A7C1C37D}"/>
              </a:ext>
            </a:extLst>
          </p:cNvPr>
          <p:cNvCxnSpPr>
            <a:cxnSpLocks/>
          </p:cNvCxnSpPr>
          <p:nvPr/>
        </p:nvCxnSpPr>
        <p:spPr>
          <a:xfrm flipV="1">
            <a:off x="5522269" y="4505025"/>
            <a:ext cx="0" cy="1752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0971ED5-F347-4786-A488-C3C04D4AABED}"/>
              </a:ext>
            </a:extLst>
          </p:cNvPr>
          <p:cNvCxnSpPr>
            <a:stCxn id="188" idx="3"/>
          </p:cNvCxnSpPr>
          <p:nvPr/>
        </p:nvCxnSpPr>
        <p:spPr>
          <a:xfrm flipH="1">
            <a:off x="6645311" y="3057275"/>
            <a:ext cx="859682" cy="1604"/>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0D2D1F7-BE5F-4070-AC64-C97235475A15}"/>
              </a:ext>
            </a:extLst>
          </p:cNvPr>
          <p:cNvCxnSpPr>
            <a:cxnSpLocks/>
            <a:stCxn id="176" idx="5"/>
          </p:cNvCxnSpPr>
          <p:nvPr/>
        </p:nvCxnSpPr>
        <p:spPr>
          <a:xfrm flipH="1" flipV="1">
            <a:off x="6609970" y="3164542"/>
            <a:ext cx="378552" cy="8511"/>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4E65008-4FE7-48B6-821E-021D4ED54D85}"/>
              </a:ext>
            </a:extLst>
          </p:cNvPr>
          <p:cNvCxnSpPr>
            <a:cxnSpLocks/>
            <a:stCxn id="178" idx="2"/>
          </p:cNvCxnSpPr>
          <p:nvPr/>
        </p:nvCxnSpPr>
        <p:spPr>
          <a:xfrm flipH="1">
            <a:off x="6561128" y="2540132"/>
            <a:ext cx="325502" cy="3102"/>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C41D522-1BEE-4578-920E-AAA382D5FB0E}"/>
              </a:ext>
            </a:extLst>
          </p:cNvPr>
          <p:cNvCxnSpPr>
            <a:cxnSpLocks/>
            <a:stCxn id="187" idx="6"/>
          </p:cNvCxnSpPr>
          <p:nvPr/>
        </p:nvCxnSpPr>
        <p:spPr>
          <a:xfrm flipH="1" flipV="1">
            <a:off x="6640704" y="2627900"/>
            <a:ext cx="770890" cy="21596"/>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509C639-A304-4369-A013-75F044B51406}"/>
              </a:ext>
            </a:extLst>
          </p:cNvPr>
          <p:cNvCxnSpPr>
            <a:cxnSpLocks/>
            <a:stCxn id="174" idx="0"/>
          </p:cNvCxnSpPr>
          <p:nvPr/>
        </p:nvCxnSpPr>
        <p:spPr>
          <a:xfrm>
            <a:off x="5787733" y="2583973"/>
            <a:ext cx="765467" cy="15007"/>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E33E897-17D2-408C-9958-20E45F672E13}"/>
              </a:ext>
            </a:extLst>
          </p:cNvPr>
          <p:cNvCxnSpPr>
            <a:cxnSpLocks/>
          </p:cNvCxnSpPr>
          <p:nvPr/>
        </p:nvCxnSpPr>
        <p:spPr>
          <a:xfrm>
            <a:off x="5604460" y="2819416"/>
            <a:ext cx="1086007" cy="20564"/>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0231C44-1E7F-4AAE-8E32-4FA24D0E45BF}"/>
              </a:ext>
            </a:extLst>
          </p:cNvPr>
          <p:cNvCxnSpPr>
            <a:cxnSpLocks/>
          </p:cNvCxnSpPr>
          <p:nvPr/>
        </p:nvCxnSpPr>
        <p:spPr>
          <a:xfrm>
            <a:off x="5938405" y="2935152"/>
            <a:ext cx="645148" cy="10170"/>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E722629-C67E-4EA5-B06C-1B5A3460AEC9}"/>
              </a:ext>
            </a:extLst>
          </p:cNvPr>
          <p:cNvCxnSpPr>
            <a:cxnSpLocks/>
          </p:cNvCxnSpPr>
          <p:nvPr/>
        </p:nvCxnSpPr>
        <p:spPr>
          <a:xfrm>
            <a:off x="6072335" y="3250752"/>
            <a:ext cx="511218" cy="5085"/>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35E6BA1-DCC4-4CE6-BA05-C25C3DFA3A7E}"/>
              </a:ext>
            </a:extLst>
          </p:cNvPr>
          <p:cNvCxnSpPr>
            <a:cxnSpLocks/>
          </p:cNvCxnSpPr>
          <p:nvPr/>
        </p:nvCxnSpPr>
        <p:spPr>
          <a:xfrm>
            <a:off x="6456152" y="2364215"/>
            <a:ext cx="220584" cy="17692"/>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0F6725C-B02A-4C8D-BFC8-04120E44C813}"/>
              </a:ext>
            </a:extLst>
          </p:cNvPr>
          <p:cNvCxnSpPr>
            <a:cxnSpLocks/>
            <a:stCxn id="179" idx="6"/>
          </p:cNvCxnSpPr>
          <p:nvPr/>
        </p:nvCxnSpPr>
        <p:spPr>
          <a:xfrm flipH="1" flipV="1">
            <a:off x="6683979" y="2930955"/>
            <a:ext cx="594918" cy="12236"/>
          </a:xfrm>
          <a:prstGeom prst="line">
            <a:avLst/>
          </a:prstGeom>
          <a:ln>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FB9C37F-905E-4286-9242-7D12697F48E5}"/>
              </a:ext>
            </a:extLst>
          </p:cNvPr>
          <p:cNvSpPr/>
          <p:nvPr/>
        </p:nvSpPr>
        <p:spPr>
          <a:xfrm rot="19938034">
            <a:off x="5876860" y="5171954"/>
            <a:ext cx="1289132" cy="739127"/>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289FC69-EBD2-4A08-A80A-3784D18ED377}"/>
              </a:ext>
            </a:extLst>
          </p:cNvPr>
          <p:cNvSpPr/>
          <p:nvPr/>
        </p:nvSpPr>
        <p:spPr>
          <a:xfrm rot="2279447">
            <a:off x="6104885" y="540333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272270BC-F230-40DA-BD89-52C9F8E268A6}"/>
              </a:ext>
            </a:extLst>
          </p:cNvPr>
          <p:cNvSpPr/>
          <p:nvPr/>
        </p:nvSpPr>
        <p:spPr>
          <a:xfrm rot="2279447">
            <a:off x="6257285" y="555573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0D8DF082-7275-4791-8290-F4D47378A7FE}"/>
              </a:ext>
            </a:extLst>
          </p:cNvPr>
          <p:cNvSpPr/>
          <p:nvPr/>
        </p:nvSpPr>
        <p:spPr>
          <a:xfrm rot="2279447">
            <a:off x="6387975" y="5456809"/>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EDDE9757-417C-41F7-AACB-9214747C9442}"/>
              </a:ext>
            </a:extLst>
          </p:cNvPr>
          <p:cNvSpPr/>
          <p:nvPr/>
        </p:nvSpPr>
        <p:spPr>
          <a:xfrm rot="2279447">
            <a:off x="6540375" y="5609209"/>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36DBEF0D-57F7-4AA8-AD7C-4617870684B3}"/>
              </a:ext>
            </a:extLst>
          </p:cNvPr>
          <p:cNvSpPr/>
          <p:nvPr/>
        </p:nvSpPr>
        <p:spPr>
          <a:xfrm rot="2279447">
            <a:off x="6409685" y="570813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E81C989-37D4-48EA-B132-E4707AC1B465}"/>
              </a:ext>
            </a:extLst>
          </p:cNvPr>
          <p:cNvSpPr/>
          <p:nvPr/>
        </p:nvSpPr>
        <p:spPr>
          <a:xfrm rot="2279447">
            <a:off x="6489095" y="543920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C6428BA7-2D1F-40EE-B36D-0608A77C5F25}"/>
              </a:ext>
            </a:extLst>
          </p:cNvPr>
          <p:cNvSpPr/>
          <p:nvPr/>
        </p:nvSpPr>
        <p:spPr>
          <a:xfrm rot="2279447">
            <a:off x="6599598" y="531738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BF2A771-E5EF-40C0-8B2D-4CFC1A3D913F}"/>
              </a:ext>
            </a:extLst>
          </p:cNvPr>
          <p:cNvSpPr/>
          <p:nvPr/>
        </p:nvSpPr>
        <p:spPr>
          <a:xfrm rot="2279447">
            <a:off x="6751998" y="546978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2C2F2823-5942-458E-BEA9-C8C356A56F36}"/>
              </a:ext>
            </a:extLst>
          </p:cNvPr>
          <p:cNvSpPr/>
          <p:nvPr/>
        </p:nvSpPr>
        <p:spPr>
          <a:xfrm rot="2279447">
            <a:off x="6882688" y="53708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F9FD940F-C14E-41BF-A2FC-56618FF23B30}"/>
              </a:ext>
            </a:extLst>
          </p:cNvPr>
          <p:cNvSpPr/>
          <p:nvPr/>
        </p:nvSpPr>
        <p:spPr>
          <a:xfrm rot="2279447">
            <a:off x="6805477" y="5263906"/>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04B74A6D-AD00-4C87-BCAE-81A968B12A9D}"/>
              </a:ext>
            </a:extLst>
          </p:cNvPr>
          <p:cNvSpPr/>
          <p:nvPr/>
        </p:nvSpPr>
        <p:spPr>
          <a:xfrm rot="2279447">
            <a:off x="6962009" y="5230095"/>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803E30F2-EF05-49FA-A099-F1F52CDB5C7C}"/>
              </a:ext>
            </a:extLst>
          </p:cNvPr>
          <p:cNvSpPr/>
          <p:nvPr/>
        </p:nvSpPr>
        <p:spPr>
          <a:xfrm rot="2279447">
            <a:off x="6983808" y="5353261"/>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7D2B2935-F246-406F-8EAF-CE57857FD8D4}"/>
              </a:ext>
            </a:extLst>
          </p:cNvPr>
          <p:cNvSpPr/>
          <p:nvPr/>
        </p:nvSpPr>
        <p:spPr>
          <a:xfrm rot="2279447">
            <a:off x="5982288" y="561763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a:extLst>
              <a:ext uri="{FF2B5EF4-FFF2-40B4-BE49-F238E27FC236}">
                <a16:creationId xmlns:a16="http://schemas.microsoft.com/office/drawing/2014/main" id="{32BB4268-548F-43D5-BE8E-5BE28EC6DA09}"/>
              </a:ext>
            </a:extLst>
          </p:cNvPr>
          <p:cNvSpPr txBox="1"/>
          <p:nvPr/>
        </p:nvSpPr>
        <p:spPr>
          <a:xfrm>
            <a:off x="7570693" y="4344018"/>
            <a:ext cx="508473" cy="369332"/>
          </a:xfrm>
          <a:prstGeom prst="rect">
            <a:avLst/>
          </a:prstGeom>
          <a:noFill/>
        </p:spPr>
        <p:txBody>
          <a:bodyPr wrap="none" rtlCol="0">
            <a:spAutoFit/>
          </a:bodyPr>
          <a:lstStyle/>
          <a:p>
            <a:r>
              <a:rPr lang="en-US" b="1" dirty="0">
                <a:solidFill>
                  <a:srgbClr val="00B050"/>
                </a:solidFill>
              </a:rPr>
              <a:t>PC</a:t>
            </a:r>
            <a:r>
              <a:rPr lang="en-US" b="1" baseline="-25000" dirty="0">
                <a:solidFill>
                  <a:srgbClr val="00B050"/>
                </a:solidFill>
              </a:rPr>
              <a:t>2</a:t>
            </a:r>
          </a:p>
        </p:txBody>
      </p:sp>
      <p:cxnSp>
        <p:nvCxnSpPr>
          <p:cNvPr id="242" name="Straight Arrow Connector 241">
            <a:extLst>
              <a:ext uri="{FF2B5EF4-FFF2-40B4-BE49-F238E27FC236}">
                <a16:creationId xmlns:a16="http://schemas.microsoft.com/office/drawing/2014/main" id="{728962DE-DB86-408E-B96C-B05C36683BEF}"/>
              </a:ext>
            </a:extLst>
          </p:cNvPr>
          <p:cNvCxnSpPr>
            <a:cxnSpLocks/>
          </p:cNvCxnSpPr>
          <p:nvPr/>
        </p:nvCxnSpPr>
        <p:spPr>
          <a:xfrm flipV="1">
            <a:off x="6505903" y="4691896"/>
            <a:ext cx="1154164" cy="8642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F7DC4FB-DE52-4318-9691-748105081FE3}"/>
              </a:ext>
            </a:extLst>
          </p:cNvPr>
          <p:cNvPicPr>
            <a:picLocks noChangeAspect="1"/>
          </p:cNvPicPr>
          <p:nvPr/>
        </p:nvPicPr>
        <p:blipFill>
          <a:blip r:embed="rId2"/>
          <a:stretch>
            <a:fillRect/>
          </a:stretch>
        </p:blipFill>
        <p:spPr>
          <a:xfrm>
            <a:off x="607395" y="1943050"/>
            <a:ext cx="3033762" cy="2450711"/>
          </a:xfrm>
          <a:prstGeom prst="rect">
            <a:avLst/>
          </a:prstGeom>
        </p:spPr>
      </p:pic>
      <p:sp>
        <p:nvSpPr>
          <p:cNvPr id="101" name="Arrow: Right 100">
            <a:extLst>
              <a:ext uri="{FF2B5EF4-FFF2-40B4-BE49-F238E27FC236}">
                <a16:creationId xmlns:a16="http://schemas.microsoft.com/office/drawing/2014/main" id="{EC159C84-5C73-47BF-A20E-DCDF38E8963C}"/>
              </a:ext>
            </a:extLst>
          </p:cNvPr>
          <p:cNvSpPr/>
          <p:nvPr/>
        </p:nvSpPr>
        <p:spPr>
          <a:xfrm>
            <a:off x="4191000" y="2862334"/>
            <a:ext cx="381000" cy="109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101">
            <a:extLst>
              <a:ext uri="{FF2B5EF4-FFF2-40B4-BE49-F238E27FC236}">
                <a16:creationId xmlns:a16="http://schemas.microsoft.com/office/drawing/2014/main" id="{F8A265C7-2C0C-4446-AFE8-74D74D9D9965}"/>
              </a:ext>
            </a:extLst>
          </p:cNvPr>
          <p:cNvSpPr/>
          <p:nvPr/>
        </p:nvSpPr>
        <p:spPr>
          <a:xfrm rot="5400000">
            <a:off x="6767368" y="4174367"/>
            <a:ext cx="381000" cy="109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102">
            <a:extLst>
              <a:ext uri="{FF2B5EF4-FFF2-40B4-BE49-F238E27FC236}">
                <a16:creationId xmlns:a16="http://schemas.microsoft.com/office/drawing/2014/main" id="{DC63B236-552C-4210-B30C-295F27A830FC}"/>
              </a:ext>
            </a:extLst>
          </p:cNvPr>
          <p:cNvSpPr/>
          <p:nvPr/>
        </p:nvSpPr>
        <p:spPr>
          <a:xfrm rot="10800000">
            <a:off x="4158100" y="4932813"/>
            <a:ext cx="381000" cy="109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E3FA544-FF6D-4A60-8D4B-38502C188E5F}"/>
              </a:ext>
            </a:extLst>
          </p:cNvPr>
          <p:cNvSpPr txBox="1"/>
          <p:nvPr/>
        </p:nvSpPr>
        <p:spPr>
          <a:xfrm>
            <a:off x="3583039" y="5154716"/>
            <a:ext cx="1596921" cy="369332"/>
          </a:xfrm>
          <a:prstGeom prst="rect">
            <a:avLst/>
          </a:prstGeom>
          <a:noFill/>
        </p:spPr>
        <p:txBody>
          <a:bodyPr wrap="square" rtlCol="0">
            <a:spAutoFit/>
          </a:bodyPr>
          <a:lstStyle/>
          <a:p>
            <a:r>
              <a:rPr lang="en-US" b="1" dirty="0">
                <a:solidFill>
                  <a:srgbClr val="00B050"/>
                </a:solidFill>
              </a:rPr>
              <a:t>PC</a:t>
            </a:r>
            <a:r>
              <a:rPr lang="en-US" b="1" baseline="-25000" dirty="0">
                <a:solidFill>
                  <a:srgbClr val="00B050"/>
                </a:solidFill>
              </a:rPr>
              <a:t>3 </a:t>
            </a:r>
            <a:r>
              <a:rPr lang="en-US" b="1" dirty="0">
                <a:solidFill>
                  <a:srgbClr val="00B050"/>
                </a:solidFill>
              </a:rPr>
              <a:t>= PC</a:t>
            </a:r>
            <a:r>
              <a:rPr lang="en-US" b="1" baseline="-25000" dirty="0">
                <a:solidFill>
                  <a:srgbClr val="00B050"/>
                </a:solidFill>
              </a:rPr>
              <a:t>1 </a:t>
            </a:r>
            <a:r>
              <a:rPr lang="en-US" b="1" dirty="0">
                <a:solidFill>
                  <a:srgbClr val="00B050"/>
                </a:solidFill>
              </a:rPr>
              <a:t>x PC</a:t>
            </a:r>
            <a:r>
              <a:rPr lang="en-US" b="1" baseline="-25000" dirty="0">
                <a:solidFill>
                  <a:srgbClr val="00B050"/>
                </a:solidFill>
              </a:rPr>
              <a:t>2 </a:t>
            </a:r>
          </a:p>
        </p:txBody>
      </p:sp>
      <p:pic>
        <p:nvPicPr>
          <p:cNvPr id="19" name="Picture 18">
            <a:extLst>
              <a:ext uri="{FF2B5EF4-FFF2-40B4-BE49-F238E27FC236}">
                <a16:creationId xmlns:a16="http://schemas.microsoft.com/office/drawing/2014/main" id="{39A78E3B-230A-49C7-89B4-A28E9756EBC6}"/>
              </a:ext>
            </a:extLst>
          </p:cNvPr>
          <p:cNvPicPr>
            <a:picLocks noChangeAspect="1"/>
          </p:cNvPicPr>
          <p:nvPr/>
        </p:nvPicPr>
        <p:blipFill>
          <a:blip r:embed="rId3"/>
          <a:stretch>
            <a:fillRect/>
          </a:stretch>
        </p:blipFill>
        <p:spPr>
          <a:xfrm>
            <a:off x="663831" y="4179448"/>
            <a:ext cx="2983948" cy="2403413"/>
          </a:xfrm>
          <a:prstGeom prst="rect">
            <a:avLst/>
          </a:prstGeom>
        </p:spPr>
      </p:pic>
    </p:spTree>
    <p:extLst>
      <p:ext uri="{BB962C8B-B14F-4D97-AF65-F5344CB8AC3E}">
        <p14:creationId xmlns:p14="http://schemas.microsoft.com/office/powerpoint/2010/main" val="57104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350A-8A7F-483D-8F0C-7374879FA197}"/>
              </a:ext>
            </a:extLst>
          </p:cNvPr>
          <p:cNvSpPr>
            <a:spLocks noGrp="1"/>
          </p:cNvSpPr>
          <p:nvPr>
            <p:ph type="title"/>
          </p:nvPr>
        </p:nvSpPr>
        <p:spPr/>
        <p:txBody>
          <a:bodyPr/>
          <a:lstStyle/>
          <a:p>
            <a:r>
              <a:rPr lang="en-US" dirty="0"/>
              <a:t>USArrests Table</a:t>
            </a:r>
          </a:p>
        </p:txBody>
      </p:sp>
      <p:sp>
        <p:nvSpPr>
          <p:cNvPr id="4" name="Slide Number Placeholder 3">
            <a:extLst>
              <a:ext uri="{FF2B5EF4-FFF2-40B4-BE49-F238E27FC236}">
                <a16:creationId xmlns:a16="http://schemas.microsoft.com/office/drawing/2014/main" id="{D2F67C78-0BE5-43FD-BFFC-F40E818D4AAC}"/>
              </a:ext>
            </a:extLst>
          </p:cNvPr>
          <p:cNvSpPr>
            <a:spLocks noGrp="1"/>
          </p:cNvSpPr>
          <p:nvPr>
            <p:ph type="sldNum" sz="quarter" idx="12"/>
          </p:nvPr>
        </p:nvSpPr>
        <p:spPr/>
        <p:txBody>
          <a:bodyPr/>
          <a:lstStyle/>
          <a:p>
            <a:pPr>
              <a:defRPr/>
            </a:pPr>
            <a:fld id="{9695C8B4-01A2-485F-8B64-4640E234E3BB}" type="slidenum">
              <a:rPr lang="en-US" altLang="en-US" smtClean="0"/>
              <a:pPr>
                <a:defRPr/>
              </a:pPr>
              <a:t>39</a:t>
            </a:fld>
            <a:endParaRPr lang="en-US" altLang="en-US"/>
          </a:p>
        </p:txBody>
      </p:sp>
      <p:grpSp>
        <p:nvGrpSpPr>
          <p:cNvPr id="11" name="Group 10">
            <a:extLst>
              <a:ext uri="{FF2B5EF4-FFF2-40B4-BE49-F238E27FC236}">
                <a16:creationId xmlns:a16="http://schemas.microsoft.com/office/drawing/2014/main" id="{3B0B94B3-2CC5-4C41-86FF-4AA9FCFB38BB}"/>
              </a:ext>
            </a:extLst>
          </p:cNvPr>
          <p:cNvGrpSpPr/>
          <p:nvPr/>
        </p:nvGrpSpPr>
        <p:grpSpPr>
          <a:xfrm>
            <a:off x="1066800" y="76200"/>
            <a:ext cx="6629400" cy="6507162"/>
            <a:chOff x="1066800" y="76200"/>
            <a:chExt cx="6629400" cy="6507162"/>
          </a:xfrm>
        </p:grpSpPr>
        <p:pic>
          <p:nvPicPr>
            <p:cNvPr id="7" name="Picture 6">
              <a:extLst>
                <a:ext uri="{FF2B5EF4-FFF2-40B4-BE49-F238E27FC236}">
                  <a16:creationId xmlns:a16="http://schemas.microsoft.com/office/drawing/2014/main" id="{AE3E6A95-8516-4DD9-AA7F-166BAEE92EDD}"/>
                </a:ext>
              </a:extLst>
            </p:cNvPr>
            <p:cNvPicPr>
              <a:picLocks noChangeAspect="1"/>
            </p:cNvPicPr>
            <p:nvPr/>
          </p:nvPicPr>
          <p:blipFill rotWithShape="1">
            <a:blip r:embed="rId2"/>
            <a:srcRect l="15000" t="7037" r="35000" b="15185"/>
            <a:stretch/>
          </p:blipFill>
          <p:spPr>
            <a:xfrm>
              <a:off x="1219200" y="866775"/>
              <a:ext cx="6324600" cy="5534025"/>
            </a:xfrm>
            <a:prstGeom prst="rect">
              <a:avLst/>
            </a:prstGeom>
          </p:spPr>
        </p:pic>
        <p:sp>
          <p:nvSpPr>
            <p:cNvPr id="8" name="Rectangle 7">
              <a:extLst>
                <a:ext uri="{FF2B5EF4-FFF2-40B4-BE49-F238E27FC236}">
                  <a16:creationId xmlns:a16="http://schemas.microsoft.com/office/drawing/2014/main" id="{C12ECBE6-5737-4D31-B28A-96A37DB19E17}"/>
                </a:ext>
              </a:extLst>
            </p:cNvPr>
            <p:cNvSpPr/>
            <p:nvPr/>
          </p:nvSpPr>
          <p:spPr>
            <a:xfrm>
              <a:off x="1066800" y="838200"/>
              <a:ext cx="274320" cy="563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A38769-F518-468D-9957-1C0EF573D401}"/>
                </a:ext>
              </a:extLst>
            </p:cNvPr>
            <p:cNvSpPr/>
            <p:nvPr/>
          </p:nvSpPr>
          <p:spPr>
            <a:xfrm flipV="1">
              <a:off x="1295400" y="866775"/>
              <a:ext cx="990600" cy="12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7088E-6392-462A-BBEB-66201E36F117}"/>
                </a:ext>
              </a:extLst>
            </p:cNvPr>
            <p:cNvSpPr/>
            <p:nvPr/>
          </p:nvSpPr>
          <p:spPr>
            <a:xfrm>
              <a:off x="7086600" y="76200"/>
              <a:ext cx="609600" cy="650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91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A863-551F-49FB-BD5E-4D40578EF79C}"/>
              </a:ext>
            </a:extLst>
          </p:cNvPr>
          <p:cNvSpPr>
            <a:spLocks noGrp="1"/>
          </p:cNvSpPr>
          <p:nvPr>
            <p:ph type="title"/>
          </p:nvPr>
        </p:nvSpPr>
        <p:spPr/>
        <p:txBody>
          <a:bodyPr/>
          <a:lstStyle/>
          <a:p>
            <a:r>
              <a:rPr lang="en-US" dirty="0"/>
              <a:t>ISLR Roadmap</a:t>
            </a:r>
          </a:p>
        </p:txBody>
      </p:sp>
      <p:sp>
        <p:nvSpPr>
          <p:cNvPr id="3" name="Content Placeholder 2">
            <a:extLst>
              <a:ext uri="{FF2B5EF4-FFF2-40B4-BE49-F238E27FC236}">
                <a16:creationId xmlns:a16="http://schemas.microsoft.com/office/drawing/2014/main" id="{F8D7CA6A-29A8-4F16-A696-7E49DAB07EE1}"/>
              </a:ext>
            </a:extLst>
          </p:cNvPr>
          <p:cNvSpPr>
            <a:spLocks noGrp="1"/>
          </p:cNvSpPr>
          <p:nvPr>
            <p:ph idx="1"/>
          </p:nvPr>
        </p:nvSpPr>
        <p:spPr>
          <a:xfrm>
            <a:off x="483704" y="1230104"/>
            <a:ext cx="8229600" cy="4906963"/>
          </a:xfrm>
        </p:spPr>
        <p:txBody>
          <a:bodyPr/>
          <a:lstStyle/>
          <a:p>
            <a:pPr marL="0" indent="0">
              <a:buNone/>
            </a:pPr>
            <a:r>
              <a:rPr lang="en-US" sz="2400" dirty="0"/>
              <a:t>Principle Components – Chapter 10.2</a:t>
            </a:r>
          </a:p>
          <a:p>
            <a:pPr marL="0" indent="0">
              <a:buNone/>
            </a:pPr>
            <a:endParaRPr lang="en-US" sz="2400" dirty="0"/>
          </a:p>
          <a:p>
            <a:pPr marL="0" indent="0">
              <a:buNone/>
            </a:pPr>
            <a:r>
              <a:rPr lang="en-US" sz="2400" dirty="0"/>
              <a:t>K Means Clustering – Chapter 10.3.1</a:t>
            </a:r>
          </a:p>
          <a:p>
            <a:pPr marL="0" indent="0">
              <a:buNone/>
            </a:pPr>
            <a:endParaRPr lang="en-US" sz="2400" dirty="0"/>
          </a:p>
          <a:p>
            <a:pPr marL="0" indent="0">
              <a:buNone/>
            </a:pPr>
            <a:r>
              <a:rPr lang="en-US" sz="2400" dirty="0"/>
              <a:t>Hierarchical Clustering – Chapter 10.3.2</a:t>
            </a:r>
          </a:p>
          <a:p>
            <a:pPr marL="0" indent="0">
              <a:buNone/>
            </a:pPr>
            <a:endParaRPr lang="en-US" sz="2400" dirty="0"/>
          </a:p>
          <a:p>
            <a:pPr marL="0" indent="0">
              <a:buNone/>
            </a:pPr>
            <a:r>
              <a:rPr lang="en-US" sz="2400" i="1" dirty="0">
                <a:solidFill>
                  <a:schemeClr val="accent1"/>
                </a:solidFill>
              </a:rPr>
              <a:t>This is out-of-sequence with the text BUT I want you to use these techniques when examining your candidate datasets for your projects</a:t>
            </a:r>
          </a:p>
          <a:p>
            <a:pPr marL="0" indent="0">
              <a:buNone/>
            </a:pPr>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E5399E3F-4BDD-4B8F-AF2F-6BA2D7097B68}"/>
              </a:ext>
            </a:extLst>
          </p:cNvPr>
          <p:cNvSpPr>
            <a:spLocks noGrp="1"/>
          </p:cNvSpPr>
          <p:nvPr>
            <p:ph type="sldNum" sz="quarter" idx="12"/>
          </p:nvPr>
        </p:nvSpPr>
        <p:spPr/>
        <p:txBody>
          <a:bodyPr/>
          <a:lstStyle/>
          <a:p>
            <a:pPr>
              <a:defRPr/>
            </a:pPr>
            <a:fld id="{9695C8B4-01A2-485F-8B64-4640E234E3BB}" type="slidenum">
              <a:rPr lang="en-US" altLang="en-US" smtClean="0"/>
              <a:pPr>
                <a:defRPr/>
              </a:pPr>
              <a:t>4</a:t>
            </a:fld>
            <a:endParaRPr lang="en-US" altLang="en-US" dirty="0"/>
          </a:p>
        </p:txBody>
      </p:sp>
    </p:spTree>
    <p:extLst>
      <p:ext uri="{BB962C8B-B14F-4D97-AF65-F5344CB8AC3E}">
        <p14:creationId xmlns:p14="http://schemas.microsoft.com/office/powerpoint/2010/main" val="755248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AFD3-DB79-4778-84B9-84B487E5A40B}"/>
              </a:ext>
            </a:extLst>
          </p:cNvPr>
          <p:cNvSpPr>
            <a:spLocks noGrp="1"/>
          </p:cNvSpPr>
          <p:nvPr>
            <p:ph type="title"/>
          </p:nvPr>
        </p:nvSpPr>
        <p:spPr/>
        <p:txBody>
          <a:bodyPr/>
          <a:lstStyle/>
          <a:p>
            <a:r>
              <a:rPr lang="en-US" dirty="0" err="1"/>
              <a:t>USAarrests</a:t>
            </a:r>
            <a:endParaRPr lang="en-US" dirty="0"/>
          </a:p>
        </p:txBody>
      </p:sp>
      <p:sp>
        <p:nvSpPr>
          <p:cNvPr id="4" name="Slide Number Placeholder 3">
            <a:extLst>
              <a:ext uri="{FF2B5EF4-FFF2-40B4-BE49-F238E27FC236}">
                <a16:creationId xmlns:a16="http://schemas.microsoft.com/office/drawing/2014/main" id="{60A3D8CF-E050-45D3-9B6F-EDDA9B1111E7}"/>
              </a:ext>
            </a:extLst>
          </p:cNvPr>
          <p:cNvSpPr>
            <a:spLocks noGrp="1"/>
          </p:cNvSpPr>
          <p:nvPr>
            <p:ph type="sldNum" sz="quarter" idx="12"/>
          </p:nvPr>
        </p:nvSpPr>
        <p:spPr/>
        <p:txBody>
          <a:bodyPr/>
          <a:lstStyle/>
          <a:p>
            <a:pPr>
              <a:defRPr/>
            </a:pPr>
            <a:fld id="{9695C8B4-01A2-485F-8B64-4640E234E3BB}" type="slidenum">
              <a:rPr lang="en-US" altLang="en-US" smtClean="0"/>
              <a:pPr>
                <a:defRPr/>
              </a:pPr>
              <a:t>40</a:t>
            </a:fld>
            <a:endParaRPr lang="en-US" altLang="en-US"/>
          </a:p>
        </p:txBody>
      </p:sp>
      <p:sp>
        <p:nvSpPr>
          <p:cNvPr id="8" name="Content Placeholder 2">
            <a:extLst>
              <a:ext uri="{FF2B5EF4-FFF2-40B4-BE49-F238E27FC236}">
                <a16:creationId xmlns:a16="http://schemas.microsoft.com/office/drawing/2014/main" id="{4FF73DE4-2B04-47E9-AA0D-0CB8466A6F70}"/>
              </a:ext>
            </a:extLst>
          </p:cNvPr>
          <p:cNvSpPr>
            <a:spLocks noGrp="1"/>
          </p:cNvSpPr>
          <p:nvPr>
            <p:ph idx="1"/>
          </p:nvPr>
        </p:nvSpPr>
        <p:spPr>
          <a:xfrm>
            <a:off x="457200" y="1219200"/>
            <a:ext cx="8229600" cy="4906963"/>
          </a:xfrm>
        </p:spPr>
        <p:txBody>
          <a:bodyPr/>
          <a:lstStyle/>
          <a:p>
            <a:pPr marL="0" indent="0">
              <a:buNone/>
            </a:pPr>
            <a:r>
              <a:rPr lang="en-US" dirty="0"/>
              <a:t>With 4 Features, you will get 4 Principle Components. However, the last few might not be very informative (i.e., not useful for your model).</a:t>
            </a:r>
          </a:p>
        </p:txBody>
      </p:sp>
      <p:pic>
        <p:nvPicPr>
          <p:cNvPr id="9" name="Picture 8">
            <a:extLst>
              <a:ext uri="{FF2B5EF4-FFF2-40B4-BE49-F238E27FC236}">
                <a16:creationId xmlns:a16="http://schemas.microsoft.com/office/drawing/2014/main" id="{90A08DFF-B779-4A09-A85C-77C5D680FE3A}"/>
              </a:ext>
            </a:extLst>
          </p:cNvPr>
          <p:cNvPicPr>
            <a:picLocks noChangeAspect="1"/>
          </p:cNvPicPr>
          <p:nvPr/>
        </p:nvPicPr>
        <p:blipFill rotWithShape="1">
          <a:blip r:embed="rId2"/>
          <a:srcRect l="8334" t="35185" r="40000" b="15329"/>
          <a:stretch/>
        </p:blipFill>
        <p:spPr>
          <a:xfrm>
            <a:off x="762000" y="2209800"/>
            <a:ext cx="7152718" cy="3853543"/>
          </a:xfrm>
          <a:prstGeom prst="rect">
            <a:avLst/>
          </a:prstGeom>
        </p:spPr>
      </p:pic>
    </p:spTree>
    <p:extLst>
      <p:ext uri="{BB962C8B-B14F-4D97-AF65-F5344CB8AC3E}">
        <p14:creationId xmlns:p14="http://schemas.microsoft.com/office/powerpoint/2010/main" val="3634402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en-US" dirty="0" err="1"/>
              <a:t>Biplot</a:t>
            </a:r>
            <a:r>
              <a:rPr lang="en-US" dirty="0"/>
              <a:t> = Loading and Scores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41</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50740"/>
            <a:ext cx="6959682" cy="5617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5758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a:t>
            </a:r>
          </a:p>
        </p:txBody>
      </p:sp>
      <p:sp>
        <p:nvSpPr>
          <p:cNvPr id="3" name="Content Placeholder 2"/>
          <p:cNvSpPr>
            <a:spLocks noGrp="1"/>
          </p:cNvSpPr>
          <p:nvPr>
            <p:ph idx="1"/>
          </p:nvPr>
        </p:nvSpPr>
        <p:spPr/>
        <p:txBody>
          <a:bodyPr/>
          <a:lstStyle/>
          <a:p>
            <a:pPr marL="0" indent="0">
              <a:buNone/>
            </a:pPr>
            <a:r>
              <a:rPr lang="en-US" dirty="0"/>
              <a:t>Principal Components Analysis can help you create a low dimensional representation of the data capturing as much information as possible.  </a:t>
            </a:r>
          </a:p>
          <a:p>
            <a:pPr marL="0" indent="0">
              <a:buNone/>
            </a:pPr>
            <a:endParaRPr lang="en-US" dirty="0"/>
          </a:p>
          <a:p>
            <a:pPr marL="0" indent="0">
              <a:buNone/>
            </a:pPr>
            <a:r>
              <a:rPr lang="en-US" dirty="0"/>
              <a:t>The following is built from a dataset of arrests per 100,000 arrests in 50 states for 3 crimes, plus the state’s percentage of the population living in a city.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42</a:t>
            </a:fld>
            <a:endParaRPr lang="en-US"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503613"/>
            <a:ext cx="88773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0136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 of Variance Explained</a:t>
            </a:r>
          </a:p>
        </p:txBody>
      </p:sp>
      <p:sp>
        <p:nvSpPr>
          <p:cNvPr id="3" name="Content Placeholder 2"/>
          <p:cNvSpPr>
            <a:spLocks noGrp="1"/>
          </p:cNvSpPr>
          <p:nvPr>
            <p:ph idx="1"/>
          </p:nvPr>
        </p:nvSpPr>
        <p:spPr/>
        <p:txBody>
          <a:bodyPr/>
          <a:lstStyle/>
          <a:p>
            <a:pPr marL="0" indent="0">
              <a:buNone/>
            </a:pPr>
            <a:r>
              <a:rPr lang="en-US" dirty="0"/>
              <a:t>Principal Component Analysis is a method of reducing dimensionality and simplifying the problem.  But how do you know when to stop?</a:t>
            </a:r>
          </a:p>
          <a:p>
            <a:pPr marL="0" indent="0">
              <a:buNone/>
            </a:pPr>
            <a:endParaRPr lang="en-US" dirty="0"/>
          </a:p>
          <a:p>
            <a:pPr marL="0" indent="0">
              <a:buNone/>
            </a:pPr>
            <a:r>
              <a:rPr lang="en-US" dirty="0"/>
              <a:t>The total variance in a dataset is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43</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90800"/>
            <a:ext cx="5638800" cy="130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10000"/>
            <a:ext cx="7200900" cy="2593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794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PVE </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44</a:t>
            </a:fld>
            <a:endParaRPr lang="en-US" altLang="en-US"/>
          </a:p>
        </p:txBody>
      </p:sp>
      <p:pic>
        <p:nvPicPr>
          <p:cNvPr id="6" name="Picture 5"/>
          <p:cNvPicPr>
            <a:picLocks noChangeAspect="1"/>
          </p:cNvPicPr>
          <p:nvPr/>
        </p:nvPicPr>
        <p:blipFill>
          <a:blip r:embed="rId2"/>
          <a:stretch>
            <a:fillRect/>
          </a:stretch>
        </p:blipFill>
        <p:spPr>
          <a:xfrm>
            <a:off x="76200" y="1552017"/>
            <a:ext cx="9029278" cy="4767263"/>
          </a:xfrm>
          <a:prstGeom prst="rect">
            <a:avLst/>
          </a:prstGeom>
        </p:spPr>
      </p:pic>
    </p:spTree>
    <p:extLst>
      <p:ext uri="{BB962C8B-B14F-4D97-AF65-F5344CB8AC3E}">
        <p14:creationId xmlns:p14="http://schemas.microsoft.com/office/powerpoint/2010/main" val="401405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Principle Components Analysis</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Font typeface="Arial" charset="0"/>
              <a:buNone/>
              <a:defRPr/>
            </a:pPr>
            <a:r>
              <a:rPr lang="en-US" sz="2000" dirty="0"/>
              <a:t>The bottom line: PCA can point you to the interesting part of your dataset, and can make sense of seemingly random data. It can help you sort through data with multiple dimensions, and find the important nugget of information.</a:t>
            </a:r>
          </a:p>
          <a:p>
            <a:pPr marL="0" indent="0" eaLnBrk="1" fontAlgn="auto" hangingPunct="1">
              <a:spcAft>
                <a:spcPts val="0"/>
              </a:spcAft>
              <a:buFont typeface="Arial" charset="0"/>
              <a:buNone/>
              <a:defRPr/>
            </a:pPr>
            <a:endParaRPr lang="en-US" dirty="0"/>
          </a:p>
          <a:p>
            <a:pPr marL="0" indent="0" eaLnBrk="1" fontAlgn="auto" hangingPunct="1">
              <a:spcAft>
                <a:spcPts val="0"/>
              </a:spcAft>
              <a:buNone/>
              <a:defRPr/>
            </a:pPr>
            <a:r>
              <a:rPr lang="en-US" dirty="0"/>
              <a:t>PCA is a very powerful mathematical technique.  Used in many advanced statistical formulations across many disciplines.  Also known as an eigenvector formulation.</a:t>
            </a:r>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45</a:t>
            </a:fld>
            <a:endParaRPr lang="en-US" altLang="en-US"/>
          </a:p>
        </p:txBody>
      </p:sp>
    </p:spTree>
    <p:extLst>
      <p:ext uri="{BB962C8B-B14F-4D97-AF65-F5344CB8AC3E}">
        <p14:creationId xmlns:p14="http://schemas.microsoft.com/office/powerpoint/2010/main" val="1560483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792162"/>
          </a:xfrm>
        </p:spPr>
        <p:txBody>
          <a:bodyPr/>
          <a:lstStyle/>
          <a:p>
            <a:r>
              <a:rPr lang="en-US" dirty="0"/>
              <a:t>Unsupervised Learning: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46</a:t>
            </a:fld>
            <a:endParaRPr lang="en-US" altLang="en-US"/>
          </a:p>
        </p:txBody>
      </p:sp>
    </p:spTree>
    <p:extLst>
      <p:ext uri="{BB962C8B-B14F-4D97-AF65-F5344CB8AC3E}">
        <p14:creationId xmlns:p14="http://schemas.microsoft.com/office/powerpoint/2010/main" val="1273169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4DC7-3B10-45E3-B782-348512F687BA}"/>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54B7CDFA-4C87-4061-8E87-F9B3D536489F}"/>
              </a:ext>
            </a:extLst>
          </p:cNvPr>
          <p:cNvSpPr>
            <a:spLocks noGrp="1"/>
          </p:cNvSpPr>
          <p:nvPr>
            <p:ph idx="1"/>
          </p:nvPr>
        </p:nvSpPr>
        <p:spPr>
          <a:xfrm>
            <a:off x="457200" y="1219201"/>
            <a:ext cx="8229600" cy="2367034"/>
          </a:xfrm>
        </p:spPr>
        <p:txBody>
          <a:bodyPr/>
          <a:lstStyle/>
          <a:p>
            <a:pPr marL="0" indent="0">
              <a:buNone/>
            </a:pPr>
            <a:r>
              <a:rPr lang="en-US" dirty="0"/>
              <a:t>We look for subgroups where all the observations are </a:t>
            </a:r>
            <a:r>
              <a:rPr lang="en-US" i="1" dirty="0"/>
              <a:t>similar.</a:t>
            </a:r>
            <a:r>
              <a:rPr lang="en-US" dirty="0"/>
              <a:t> That is, the variance within a subgroup is small (compared to what?)</a:t>
            </a:r>
          </a:p>
          <a:p>
            <a:pPr marL="0" indent="0">
              <a:buNone/>
            </a:pPr>
            <a:endParaRPr lang="en-US" dirty="0"/>
          </a:p>
          <a:p>
            <a:pPr marL="0" indent="0">
              <a:buNone/>
            </a:pPr>
            <a:r>
              <a:rPr lang="en-US" dirty="0"/>
              <a:t>Therefore, the observations between subgroups are NOT similar. </a:t>
            </a:r>
          </a:p>
          <a:p>
            <a:pPr marL="0" indent="0">
              <a:buNone/>
            </a:pPr>
            <a:endParaRPr lang="en-US" dirty="0"/>
          </a:p>
          <a:p>
            <a:pPr marL="0" indent="0">
              <a:buNone/>
            </a:pPr>
            <a:r>
              <a:rPr lang="en-US" dirty="0"/>
              <a:t>Similar and small are subjective. Consider these examples: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421F9FE-326D-4F98-97A7-AEEBBCE1FCF7}"/>
              </a:ext>
            </a:extLst>
          </p:cNvPr>
          <p:cNvSpPr>
            <a:spLocks noGrp="1"/>
          </p:cNvSpPr>
          <p:nvPr>
            <p:ph type="sldNum" sz="quarter" idx="12"/>
          </p:nvPr>
        </p:nvSpPr>
        <p:spPr/>
        <p:txBody>
          <a:bodyPr/>
          <a:lstStyle/>
          <a:p>
            <a:pPr>
              <a:defRPr/>
            </a:pPr>
            <a:fld id="{9695C8B4-01A2-485F-8B64-4640E234E3BB}" type="slidenum">
              <a:rPr lang="en-US" altLang="en-US" smtClean="0"/>
              <a:pPr>
                <a:defRPr/>
              </a:pPr>
              <a:t>47</a:t>
            </a:fld>
            <a:endParaRPr lang="en-US" altLang="en-US"/>
          </a:p>
        </p:txBody>
      </p:sp>
      <p:pic>
        <p:nvPicPr>
          <p:cNvPr id="161" name="Picture 160">
            <a:extLst>
              <a:ext uri="{FF2B5EF4-FFF2-40B4-BE49-F238E27FC236}">
                <a16:creationId xmlns:a16="http://schemas.microsoft.com/office/drawing/2014/main" id="{BE9623C0-1CFE-4429-9FAA-C150E3BE7BDB}"/>
              </a:ext>
            </a:extLst>
          </p:cNvPr>
          <p:cNvPicPr>
            <a:picLocks noChangeAspect="1"/>
          </p:cNvPicPr>
          <p:nvPr/>
        </p:nvPicPr>
        <p:blipFill>
          <a:blip r:embed="rId2"/>
          <a:stretch>
            <a:fillRect/>
          </a:stretch>
        </p:blipFill>
        <p:spPr>
          <a:xfrm>
            <a:off x="551318" y="4162563"/>
            <a:ext cx="2859758" cy="1663329"/>
          </a:xfrm>
          <a:prstGeom prst="rect">
            <a:avLst/>
          </a:prstGeom>
        </p:spPr>
      </p:pic>
      <p:pic>
        <p:nvPicPr>
          <p:cNvPr id="239" name="Picture 238">
            <a:extLst>
              <a:ext uri="{FF2B5EF4-FFF2-40B4-BE49-F238E27FC236}">
                <a16:creationId xmlns:a16="http://schemas.microsoft.com/office/drawing/2014/main" id="{4CFFFCC3-F920-4FBE-A199-A77E6C11EE0E}"/>
              </a:ext>
            </a:extLst>
          </p:cNvPr>
          <p:cNvPicPr>
            <a:picLocks noChangeAspect="1"/>
          </p:cNvPicPr>
          <p:nvPr/>
        </p:nvPicPr>
        <p:blipFill>
          <a:blip r:embed="rId3"/>
          <a:stretch>
            <a:fillRect/>
          </a:stretch>
        </p:blipFill>
        <p:spPr>
          <a:xfrm>
            <a:off x="3657600" y="4081259"/>
            <a:ext cx="2776221" cy="1612762"/>
          </a:xfrm>
          <a:prstGeom prst="rect">
            <a:avLst/>
          </a:prstGeom>
        </p:spPr>
      </p:pic>
      <p:pic>
        <p:nvPicPr>
          <p:cNvPr id="252" name="Picture 251">
            <a:extLst>
              <a:ext uri="{FF2B5EF4-FFF2-40B4-BE49-F238E27FC236}">
                <a16:creationId xmlns:a16="http://schemas.microsoft.com/office/drawing/2014/main" id="{83D1F4DE-11F4-408C-A093-530C2444D487}"/>
              </a:ext>
            </a:extLst>
          </p:cNvPr>
          <p:cNvPicPr>
            <a:picLocks noChangeAspect="1"/>
          </p:cNvPicPr>
          <p:nvPr/>
        </p:nvPicPr>
        <p:blipFill>
          <a:blip r:embed="rId4"/>
          <a:stretch>
            <a:fillRect/>
          </a:stretch>
        </p:blipFill>
        <p:spPr>
          <a:xfrm>
            <a:off x="6218678" y="4040607"/>
            <a:ext cx="2916178" cy="1694066"/>
          </a:xfrm>
          <a:prstGeom prst="rect">
            <a:avLst/>
          </a:prstGeom>
        </p:spPr>
      </p:pic>
    </p:spTree>
    <p:extLst>
      <p:ext uri="{BB962C8B-B14F-4D97-AF65-F5344CB8AC3E}">
        <p14:creationId xmlns:p14="http://schemas.microsoft.com/office/powerpoint/2010/main" val="4244612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E407-3E69-4086-882D-0D6F3E419E45}"/>
              </a:ext>
            </a:extLst>
          </p:cNvPr>
          <p:cNvSpPr>
            <a:spLocks noGrp="1"/>
          </p:cNvSpPr>
          <p:nvPr>
            <p:ph type="title"/>
          </p:nvPr>
        </p:nvSpPr>
        <p:spPr/>
        <p:txBody>
          <a:bodyPr/>
          <a:lstStyle/>
          <a:p>
            <a:r>
              <a:rPr lang="en-US" dirty="0"/>
              <a:t>Nomenclature</a:t>
            </a:r>
          </a:p>
        </p:txBody>
      </p:sp>
      <p:sp>
        <p:nvSpPr>
          <p:cNvPr id="4" name="Slide Number Placeholder 3">
            <a:extLst>
              <a:ext uri="{FF2B5EF4-FFF2-40B4-BE49-F238E27FC236}">
                <a16:creationId xmlns:a16="http://schemas.microsoft.com/office/drawing/2014/main" id="{AB4B4183-14BC-46DA-8ECC-41AFC9461009}"/>
              </a:ext>
            </a:extLst>
          </p:cNvPr>
          <p:cNvSpPr>
            <a:spLocks noGrp="1"/>
          </p:cNvSpPr>
          <p:nvPr>
            <p:ph type="sldNum" sz="quarter" idx="12"/>
          </p:nvPr>
        </p:nvSpPr>
        <p:spPr/>
        <p:txBody>
          <a:bodyPr/>
          <a:lstStyle/>
          <a:p>
            <a:pPr>
              <a:defRPr/>
            </a:pPr>
            <a:fld id="{9695C8B4-01A2-485F-8B64-4640E234E3BB}" type="slidenum">
              <a:rPr lang="en-US" altLang="en-US" smtClean="0"/>
              <a:pPr>
                <a:defRPr/>
              </a:pPr>
              <a:t>48</a:t>
            </a:fld>
            <a:endParaRPr lang="en-US" altLang="en-US"/>
          </a:p>
        </p:txBody>
      </p:sp>
      <p:pic>
        <p:nvPicPr>
          <p:cNvPr id="5" name="Picture 4">
            <a:extLst>
              <a:ext uri="{FF2B5EF4-FFF2-40B4-BE49-F238E27FC236}">
                <a16:creationId xmlns:a16="http://schemas.microsoft.com/office/drawing/2014/main" id="{58C62C03-70BD-4114-8D03-746B8524B204}"/>
              </a:ext>
            </a:extLst>
          </p:cNvPr>
          <p:cNvPicPr>
            <a:picLocks noChangeAspect="1"/>
          </p:cNvPicPr>
          <p:nvPr/>
        </p:nvPicPr>
        <p:blipFill>
          <a:blip r:embed="rId2"/>
          <a:stretch>
            <a:fillRect/>
          </a:stretch>
        </p:blipFill>
        <p:spPr>
          <a:xfrm>
            <a:off x="228600" y="3552234"/>
            <a:ext cx="8294570" cy="1696800"/>
          </a:xfrm>
          <a:prstGeom prst="rect">
            <a:avLst/>
          </a:prstGeom>
        </p:spPr>
      </p:pic>
      <p:sp>
        <p:nvSpPr>
          <p:cNvPr id="6" name="Content Placeholder 2">
            <a:extLst>
              <a:ext uri="{FF2B5EF4-FFF2-40B4-BE49-F238E27FC236}">
                <a16:creationId xmlns:a16="http://schemas.microsoft.com/office/drawing/2014/main" id="{E1836A62-4CD4-4BE7-9E15-D72F780516D9}"/>
              </a:ext>
            </a:extLst>
          </p:cNvPr>
          <p:cNvSpPr>
            <a:spLocks noGrp="1"/>
          </p:cNvSpPr>
          <p:nvPr>
            <p:ph idx="1"/>
          </p:nvPr>
        </p:nvSpPr>
        <p:spPr>
          <a:xfrm>
            <a:off x="540458" y="1185200"/>
            <a:ext cx="8229600" cy="2367034"/>
          </a:xfrm>
        </p:spPr>
        <p:txBody>
          <a:bodyPr/>
          <a:lstStyle/>
          <a:p>
            <a:pPr marL="0" indent="0">
              <a:buNone/>
            </a:pPr>
            <a:r>
              <a:rPr lang="en-US" dirty="0"/>
              <a:t>We will assume we have K clusters. The value for K is left up to the analyst… you can plot the data then judge it by eye or make a random guess and see if it works out.</a:t>
            </a:r>
          </a:p>
          <a:p>
            <a:pPr marL="0" indent="0">
              <a:buNone/>
            </a:pPr>
            <a:endParaRPr lang="en-US" dirty="0"/>
          </a:p>
        </p:txBody>
      </p:sp>
    </p:spTree>
    <p:extLst>
      <p:ext uri="{BB962C8B-B14F-4D97-AF65-F5344CB8AC3E}">
        <p14:creationId xmlns:p14="http://schemas.microsoft.com/office/powerpoint/2010/main" val="4239349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Using Geometric Distance</a:t>
            </a:r>
          </a:p>
        </p:txBody>
      </p:sp>
      <p:pic>
        <p:nvPicPr>
          <p:cNvPr id="5" name="Content Placeholder 4"/>
          <p:cNvPicPr>
            <a:picLocks noGrp="1" noChangeAspect="1"/>
          </p:cNvPicPr>
          <p:nvPr>
            <p:ph idx="1"/>
          </p:nvPr>
        </p:nvPicPr>
        <p:blipFill>
          <a:blip r:embed="rId2"/>
          <a:stretch>
            <a:fillRect/>
          </a:stretch>
        </p:blipFill>
        <p:spPr>
          <a:xfrm>
            <a:off x="376237" y="2514600"/>
            <a:ext cx="8162925" cy="1476375"/>
          </a:xfrm>
          <a:prstGeom prst="rect">
            <a:avLst/>
          </a:prstGeom>
        </p:spPr>
      </p:pic>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49</a:t>
            </a:fld>
            <a:endParaRPr lang="en-US" altLang="en-US" dirty="0"/>
          </a:p>
        </p:txBody>
      </p:sp>
      <p:sp>
        <p:nvSpPr>
          <p:cNvPr id="6" name="Content Placeholder 2"/>
          <p:cNvSpPr txBox="1">
            <a:spLocks/>
          </p:cNvSpPr>
          <p:nvPr/>
        </p:nvSpPr>
        <p:spPr bwMode="auto">
          <a:xfrm>
            <a:off x="376237" y="1127918"/>
            <a:ext cx="84582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400" dirty="0"/>
              <a:t>K-Means clustering is a simple minimization problem.  You try to minimize the amount of variation within a cluster. It is very dependent on your initial selection of K.  </a:t>
            </a:r>
          </a:p>
          <a:p>
            <a:pPr marL="0" indent="0">
              <a:buFont typeface="Arial" charset="0"/>
              <a:buNone/>
            </a:pPr>
            <a:endParaRPr lang="en-US" sz="2400" dirty="0"/>
          </a:p>
          <a:p>
            <a:pPr marL="0" indent="0">
              <a:buFont typeface="Arial" charset="0"/>
              <a:buNone/>
            </a:pPr>
            <a:endParaRPr lang="en-US" sz="2400" dirty="0"/>
          </a:p>
          <a:p>
            <a:pPr marL="0" indent="0">
              <a:buFont typeface="Arial" charset="0"/>
              <a:buNone/>
            </a:pPr>
            <a:endParaRPr lang="en-US" sz="2400" dirty="0"/>
          </a:p>
          <a:p>
            <a:pPr marL="0" indent="0">
              <a:buFont typeface="Arial" charset="0"/>
              <a:buNone/>
            </a:pPr>
            <a:endParaRPr lang="en-US" sz="2400" dirty="0"/>
          </a:p>
          <a:p>
            <a:pPr marL="0" indent="0">
              <a:buFont typeface="Arial" charset="0"/>
              <a:buNone/>
            </a:pPr>
            <a:r>
              <a:rPr lang="en-US" sz="2400" dirty="0"/>
              <a:t>The problem can be solved iteratively.</a:t>
            </a:r>
          </a:p>
          <a:p>
            <a:pPr marL="0" indent="0">
              <a:buFont typeface="Arial" charset="0"/>
              <a:buNone/>
            </a:pPr>
            <a:endParaRPr lang="en-US" sz="2400" dirty="0"/>
          </a:p>
          <a:p>
            <a:pPr marL="0" indent="0">
              <a:buFont typeface="Arial" charset="0"/>
              <a:buNone/>
            </a:pPr>
            <a:r>
              <a:rPr lang="en-US" sz="2400" dirty="0"/>
              <a:t>(</a:t>
            </a:r>
            <a:r>
              <a:rPr lang="en-US" sz="2400" dirty="0" err="1"/>
              <a:t>x</a:t>
            </a:r>
            <a:r>
              <a:rPr lang="en-US" sz="2400" baseline="-25000" dirty="0" err="1"/>
              <a:t>ij</a:t>
            </a:r>
            <a:r>
              <a:rPr lang="en-US" sz="2400" dirty="0"/>
              <a:t> – </a:t>
            </a:r>
            <a:r>
              <a:rPr lang="en-US" sz="2400" dirty="0" err="1"/>
              <a:t>xi</a:t>
            </a:r>
            <a:r>
              <a:rPr lang="en-US" sz="2400" baseline="-25000" dirty="0" err="1"/>
              <a:t>’j</a:t>
            </a:r>
            <a:r>
              <a:rPr lang="en-US" sz="2400" baseline="-25000" dirty="0"/>
              <a:t>’</a:t>
            </a:r>
            <a:r>
              <a:rPr lang="en-US" sz="2400" dirty="0"/>
              <a:t>)</a:t>
            </a:r>
            <a:r>
              <a:rPr lang="en-US" sz="2400" baseline="30000" dirty="0"/>
              <a:t>2</a:t>
            </a:r>
            <a:r>
              <a:rPr lang="en-US" sz="2400" dirty="0"/>
              <a:t> is the Euclidean Distance in this spatial example</a:t>
            </a:r>
          </a:p>
          <a:p>
            <a:pPr marL="0" indent="0">
              <a:buFont typeface="Arial" charset="0"/>
              <a:buNone/>
            </a:pPr>
            <a:endParaRPr lang="en-US" sz="2400" dirty="0"/>
          </a:p>
        </p:txBody>
      </p:sp>
    </p:spTree>
    <p:extLst>
      <p:ext uri="{BB962C8B-B14F-4D97-AF65-F5344CB8AC3E}">
        <p14:creationId xmlns:p14="http://schemas.microsoft.com/office/powerpoint/2010/main" val="2742439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pPr eaLnBrk="1" hangingPunct="1"/>
            <a:r>
              <a:rPr lang="en-US" altLang="en-US" sz="2800" dirty="0">
                <a:solidFill>
                  <a:schemeClr val="tx2"/>
                </a:solidFill>
              </a:rPr>
              <a:t>Text and Data</a:t>
            </a:r>
          </a:p>
        </p:txBody>
      </p:sp>
      <p:sp>
        <p:nvSpPr>
          <p:cNvPr id="6147" name="Content Placeholder 2"/>
          <p:cNvSpPr>
            <a:spLocks noGrp="1"/>
          </p:cNvSpPr>
          <p:nvPr>
            <p:ph idx="1"/>
          </p:nvPr>
        </p:nvSpPr>
        <p:spPr>
          <a:xfrm>
            <a:off x="381000" y="1066800"/>
            <a:ext cx="8534400" cy="5486400"/>
          </a:xfrm>
        </p:spPr>
        <p:txBody>
          <a:bodyPr/>
          <a:lstStyle/>
          <a:p>
            <a:pPr marL="0" indent="0" eaLnBrk="1" hangingPunct="1">
              <a:spcBef>
                <a:spcPct val="0"/>
              </a:spcBef>
              <a:buFont typeface="Arial" charset="0"/>
              <a:buNone/>
            </a:pPr>
            <a:r>
              <a:rPr lang="en-US" altLang="en-US" sz="2400" u="sng" dirty="0"/>
              <a:t>Text:</a:t>
            </a:r>
            <a:r>
              <a:rPr lang="en-US" altLang="en-US" sz="2400" dirty="0"/>
              <a:t> </a:t>
            </a:r>
            <a:r>
              <a:rPr lang="en-US" altLang="en-US" sz="2400" i="1" dirty="0"/>
              <a:t>An Introduction to Statistical Learning with Applications in R</a:t>
            </a:r>
            <a:r>
              <a:rPr lang="en-US" altLang="en-US" sz="2400" dirty="0"/>
              <a:t>, Springer, 2013, by Gareth James, Daniela Witten, Trevor Hastie and Robert Tibshirani. </a:t>
            </a:r>
          </a:p>
          <a:p>
            <a:pPr marL="0" indent="0" eaLnBrk="1" hangingPunct="1">
              <a:spcBef>
                <a:spcPct val="0"/>
              </a:spcBef>
              <a:buFont typeface="Arial" charset="0"/>
              <a:buNone/>
            </a:pPr>
            <a:endParaRPr lang="en-US" altLang="en-US" sz="2400" dirty="0"/>
          </a:p>
          <a:p>
            <a:pPr marL="0" indent="0" eaLnBrk="1" hangingPunct="1">
              <a:spcBef>
                <a:spcPct val="0"/>
              </a:spcBef>
              <a:buFont typeface="Arial" charset="0"/>
              <a:buNone/>
            </a:pPr>
            <a:r>
              <a:rPr lang="en-US" altLang="en-US" dirty="0"/>
              <a:t>G</a:t>
            </a:r>
            <a:r>
              <a:rPr lang="en-US" altLang="en-US" sz="2400" dirty="0"/>
              <a:t>o to the website </a:t>
            </a:r>
          </a:p>
          <a:p>
            <a:pPr marL="0" indent="0" eaLnBrk="1" hangingPunct="1">
              <a:spcBef>
                <a:spcPct val="0"/>
              </a:spcBef>
              <a:buFont typeface="Arial" charset="0"/>
              <a:buNone/>
            </a:pPr>
            <a:endParaRPr lang="en-US" altLang="en-US" sz="2400" dirty="0"/>
          </a:p>
          <a:p>
            <a:pPr marL="0" indent="0" eaLnBrk="1" hangingPunct="1">
              <a:spcBef>
                <a:spcPct val="0"/>
              </a:spcBef>
              <a:buFont typeface="Arial" charset="0"/>
              <a:buNone/>
            </a:pPr>
            <a:r>
              <a:rPr lang="en-US" altLang="en-US" sz="2400" dirty="0">
                <a:hlinkClick r:id="rId2"/>
              </a:rPr>
              <a:t>http://www-bcf.usc.edu/~gareth/ISL/</a:t>
            </a:r>
            <a:endParaRPr lang="en-US" altLang="en-US" sz="2400" dirty="0"/>
          </a:p>
          <a:p>
            <a:pPr marL="0" indent="0" eaLnBrk="1" hangingPunct="1">
              <a:spcBef>
                <a:spcPct val="0"/>
              </a:spcBef>
              <a:buFont typeface="Arial" charset="0"/>
              <a:buNone/>
            </a:pPr>
            <a:endParaRPr lang="en-US" altLang="en-US" sz="2400" dirty="0"/>
          </a:p>
          <a:p>
            <a:pPr marL="0" indent="0" eaLnBrk="1" hangingPunct="1">
              <a:spcBef>
                <a:spcPct val="0"/>
              </a:spcBef>
              <a:buFont typeface="Arial" charset="0"/>
              <a:buNone/>
            </a:pPr>
            <a:r>
              <a:rPr lang="en-US" altLang="en-US" sz="2400" dirty="0">
                <a:solidFill>
                  <a:srgbClr val="FF0000"/>
                </a:solidFill>
              </a:rPr>
              <a:t>You will need to download the text and all datasets</a:t>
            </a:r>
          </a:p>
          <a:p>
            <a:pPr marL="0" indent="0" eaLnBrk="1" hangingPunct="1">
              <a:spcBef>
                <a:spcPct val="0"/>
              </a:spcBef>
              <a:buFont typeface="Arial" charset="0"/>
              <a:buNone/>
            </a:pPr>
            <a:endParaRPr lang="en-US" altLang="en-US" sz="2400" dirty="0">
              <a:solidFill>
                <a:srgbClr val="FF0000"/>
              </a:solidFill>
            </a:endParaRPr>
          </a:p>
          <a:p>
            <a:pPr marL="0" indent="0" eaLnBrk="1" hangingPunct="1">
              <a:spcBef>
                <a:spcPct val="0"/>
              </a:spcBef>
              <a:buNone/>
            </a:pPr>
            <a:r>
              <a:rPr lang="en-US" altLang="en-US" dirty="0"/>
              <a:t>The first half of this course will follow the book, although not in the same order.  Homeworks in the first half of the course are taken from the book exercises, so you will need the data sets. The second half of the course will be special topics and project work.</a:t>
            </a:r>
          </a:p>
          <a:p>
            <a:pPr marL="0" indent="0" eaLnBrk="1" hangingPunct="1">
              <a:spcBef>
                <a:spcPct val="0"/>
              </a:spcBef>
              <a:buNone/>
            </a:pPr>
            <a:endParaRPr lang="en-US" altLang="en-US" dirty="0"/>
          </a:p>
          <a:p>
            <a:pPr marL="0" indent="0" eaLnBrk="1" hangingPunct="1">
              <a:spcBef>
                <a:spcPct val="0"/>
              </a:spcBef>
              <a:buFont typeface="Arial" charset="0"/>
              <a:buNone/>
            </a:pPr>
            <a:endParaRPr lang="en-US" altLang="en-US" sz="2400" dirty="0"/>
          </a:p>
          <a:p>
            <a:pPr marL="0" indent="0" eaLnBrk="1" hangingPunct="1">
              <a:spcBef>
                <a:spcPct val="0"/>
              </a:spcBef>
              <a:buFont typeface="Arial" charset="0"/>
              <a:buNone/>
            </a:pPr>
            <a:endParaRPr lang="en-US" altLang="en-US" sz="2400"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Means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50</a:t>
            </a:fld>
            <a:endParaRPr lang="en-US" altLang="en-US"/>
          </a:p>
        </p:txBody>
      </p:sp>
      <p:pic>
        <p:nvPicPr>
          <p:cNvPr id="5" name="Picture 4"/>
          <p:cNvPicPr>
            <a:picLocks noChangeAspect="1"/>
          </p:cNvPicPr>
          <p:nvPr/>
        </p:nvPicPr>
        <p:blipFill>
          <a:blip r:embed="rId2"/>
          <a:stretch>
            <a:fillRect/>
          </a:stretch>
        </p:blipFill>
        <p:spPr>
          <a:xfrm>
            <a:off x="1951996" y="2446428"/>
            <a:ext cx="5452565" cy="4078713"/>
          </a:xfrm>
          <a:prstGeom prst="rect">
            <a:avLst/>
          </a:prstGeom>
        </p:spPr>
      </p:pic>
      <p:sp>
        <p:nvSpPr>
          <p:cNvPr id="6" name="Content Placeholder 2"/>
          <p:cNvSpPr txBox="1">
            <a:spLocks/>
          </p:cNvSpPr>
          <p:nvPr/>
        </p:nvSpPr>
        <p:spPr bwMode="auto">
          <a:xfrm>
            <a:off x="449179" y="1367407"/>
            <a:ext cx="84582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400" dirty="0"/>
              <a:t>Different initial assignments of the data yields 3 different local minima.  The in-cluster variance (Eq. 10.11) is shown above each result.  </a:t>
            </a:r>
          </a:p>
        </p:txBody>
      </p:sp>
    </p:spTree>
    <p:extLst>
      <p:ext uri="{BB962C8B-B14F-4D97-AF65-F5344CB8AC3E}">
        <p14:creationId xmlns:p14="http://schemas.microsoft.com/office/powerpoint/2010/main" val="3922976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51</a:t>
            </a:fld>
            <a:endParaRPr lang="en-US"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219200"/>
            <a:ext cx="8286750"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a:spLocks noGrp="1"/>
          </p:cNvSpPr>
          <p:nvPr>
            <p:ph idx="1"/>
          </p:nvPr>
        </p:nvSpPr>
        <p:spPr>
          <a:xfrm>
            <a:off x="428625" y="4997451"/>
            <a:ext cx="8458200" cy="1327150"/>
          </a:xfrm>
        </p:spPr>
        <p:txBody>
          <a:bodyPr/>
          <a:lstStyle/>
          <a:p>
            <a:pPr marL="0" indent="0">
              <a:buNone/>
            </a:pPr>
            <a:r>
              <a:rPr lang="en-US" sz="2400" dirty="0"/>
              <a:t>You stop when the centroids do not change any more.  Since the algorithm can find local minimums, you must rerun the algorithm several times with different starting conditions. </a:t>
            </a:r>
          </a:p>
        </p:txBody>
      </p:sp>
    </p:spTree>
    <p:extLst>
      <p:ext uri="{BB962C8B-B14F-4D97-AF65-F5344CB8AC3E}">
        <p14:creationId xmlns:p14="http://schemas.microsoft.com/office/powerpoint/2010/main" val="1364329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52</a:t>
            </a:fld>
            <a:endParaRPr lang="en-US" altLang="en-US"/>
          </a:p>
        </p:txBody>
      </p:sp>
      <p:pic>
        <p:nvPicPr>
          <p:cNvPr id="5" name="Picture 4"/>
          <p:cNvPicPr>
            <a:picLocks noChangeAspect="1"/>
          </p:cNvPicPr>
          <p:nvPr/>
        </p:nvPicPr>
        <p:blipFill>
          <a:blip r:embed="rId2"/>
          <a:stretch>
            <a:fillRect/>
          </a:stretch>
        </p:blipFill>
        <p:spPr>
          <a:xfrm>
            <a:off x="1554957" y="907697"/>
            <a:ext cx="6065043" cy="5448653"/>
          </a:xfrm>
          <a:prstGeom prst="rect">
            <a:avLst/>
          </a:prstGeom>
        </p:spPr>
      </p:pic>
    </p:spTree>
    <p:extLst>
      <p:ext uri="{BB962C8B-B14F-4D97-AF65-F5344CB8AC3E}">
        <p14:creationId xmlns:p14="http://schemas.microsoft.com/office/powerpoint/2010/main" val="3254003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Means Clustering</a:t>
            </a:r>
          </a:p>
        </p:txBody>
      </p:sp>
      <p:pic>
        <p:nvPicPr>
          <p:cNvPr id="5" name="Content Placeholder 4"/>
          <p:cNvPicPr>
            <a:picLocks noGrp="1" noChangeAspect="1"/>
          </p:cNvPicPr>
          <p:nvPr>
            <p:ph idx="1"/>
          </p:nvPr>
        </p:nvPicPr>
        <p:blipFill>
          <a:blip r:embed="rId2"/>
          <a:stretch>
            <a:fillRect/>
          </a:stretch>
        </p:blipFill>
        <p:spPr>
          <a:xfrm>
            <a:off x="449179" y="2362200"/>
            <a:ext cx="8229600" cy="1066107"/>
          </a:xfrm>
          <a:prstGeom prst="rect">
            <a:avLst/>
          </a:prstGeom>
        </p:spPr>
      </p:pic>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53</a:t>
            </a:fld>
            <a:endParaRPr lang="en-US" altLang="en-US"/>
          </a:p>
        </p:txBody>
      </p:sp>
      <p:sp>
        <p:nvSpPr>
          <p:cNvPr id="6" name="Content Placeholder 2"/>
          <p:cNvSpPr txBox="1">
            <a:spLocks/>
          </p:cNvSpPr>
          <p:nvPr/>
        </p:nvSpPr>
        <p:spPr bwMode="auto">
          <a:xfrm>
            <a:off x="449179" y="1367407"/>
            <a:ext cx="84582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400" dirty="0"/>
              <a:t>The Euclidean Distance settles to a constant at the local minimum.</a:t>
            </a:r>
          </a:p>
          <a:p>
            <a:pPr marL="0" indent="0">
              <a:buFont typeface="Arial" charset="0"/>
              <a:buNone/>
            </a:pPr>
            <a:endParaRPr lang="en-US" sz="2400" dirty="0"/>
          </a:p>
          <a:p>
            <a:pPr marL="0" indent="0">
              <a:buFont typeface="Arial" charset="0"/>
              <a:buNone/>
            </a:pPr>
            <a:endParaRPr lang="en-US" sz="2400" dirty="0"/>
          </a:p>
          <a:p>
            <a:pPr marL="0" indent="0">
              <a:buFont typeface="Arial" charset="0"/>
              <a:buNone/>
            </a:pPr>
            <a:endParaRPr lang="en-US" sz="2400" dirty="0"/>
          </a:p>
          <a:p>
            <a:pPr marL="0" indent="0">
              <a:buFont typeface="Arial" charset="0"/>
              <a:buNone/>
            </a:pPr>
            <a:endParaRPr lang="en-US" sz="2400" dirty="0"/>
          </a:p>
          <a:p>
            <a:pPr marL="0" indent="0">
              <a:buFont typeface="Arial" charset="0"/>
              <a:buNone/>
            </a:pPr>
            <a:endParaRPr lang="en-US" sz="2400" dirty="0"/>
          </a:p>
          <a:p>
            <a:pPr marL="0" indent="0">
              <a:buFont typeface="Arial" charset="0"/>
              <a:buNone/>
            </a:pPr>
            <a:r>
              <a:rPr lang="en-US" sz="2400" dirty="0"/>
              <a:t>Since this is only a local minimum, you must redo the problem with different initial conditions.</a:t>
            </a:r>
          </a:p>
        </p:txBody>
      </p:sp>
    </p:spTree>
    <p:extLst>
      <p:ext uri="{BB962C8B-B14F-4D97-AF65-F5344CB8AC3E}">
        <p14:creationId xmlns:p14="http://schemas.microsoft.com/office/powerpoint/2010/main" val="2670873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lstStyle/>
          <a:p>
            <a:pPr marL="0" indent="0">
              <a:buNone/>
            </a:pPr>
            <a:r>
              <a:rPr lang="en-US" sz="2400" dirty="0"/>
              <a:t>In K-means, you must guess at the number of groups, K. </a:t>
            </a:r>
          </a:p>
          <a:p>
            <a:pPr marL="0" indent="0">
              <a:buNone/>
            </a:pPr>
            <a:endParaRPr lang="en-US" sz="2400" dirty="0"/>
          </a:p>
          <a:p>
            <a:pPr marL="0" indent="0">
              <a:buNone/>
            </a:pPr>
            <a:r>
              <a:rPr lang="en-US" sz="2400" dirty="0"/>
              <a:t>For hierarchical clustering, you have a method to find out how many clusters are inherent in your data.</a:t>
            </a:r>
          </a:p>
          <a:p>
            <a:pPr marL="0" indent="0">
              <a:buNone/>
            </a:pPr>
            <a:endParaRPr lang="en-US" sz="2400" dirty="0"/>
          </a:p>
          <a:p>
            <a:pPr marL="0" indent="0">
              <a:buNone/>
            </a:pPr>
            <a:r>
              <a:rPr lang="en-US" sz="2400" dirty="0"/>
              <a:t>The method here is a bottom up method, called </a:t>
            </a:r>
            <a:r>
              <a:rPr lang="en-US" sz="2400" b="1" dirty="0"/>
              <a:t>agglomerative clustering.</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54</a:t>
            </a:fld>
            <a:endParaRPr lang="en-US" altLang="en-US"/>
          </a:p>
        </p:txBody>
      </p:sp>
    </p:spTree>
    <p:extLst>
      <p:ext uri="{BB962C8B-B14F-4D97-AF65-F5344CB8AC3E}">
        <p14:creationId xmlns:p14="http://schemas.microsoft.com/office/powerpoint/2010/main" val="3670583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lstStyle/>
          <a:p>
            <a:pPr marL="0" indent="0">
              <a:buNone/>
            </a:pPr>
            <a:r>
              <a:rPr lang="en-US" dirty="0"/>
              <a:t>With no outcomes, how do you come up with the right number of clusters?</a:t>
            </a:r>
          </a:p>
          <a:p>
            <a:pPr marL="0" indent="0">
              <a:buNone/>
            </a:pPr>
            <a:endParaRPr lang="en-US" dirty="0"/>
          </a:p>
          <a:p>
            <a:pPr marL="0" indent="0">
              <a:buNone/>
            </a:pPr>
            <a:r>
              <a:rPr lang="en-US" dirty="0"/>
              <a:t>You can start with the individual observations (called leaves) and calculate the “distance” between each pair.  Group the closest ones and repeat the process until you get to one trunk.</a:t>
            </a:r>
          </a:p>
          <a:p>
            <a:pPr marL="0" indent="0">
              <a:buNone/>
            </a:pPr>
            <a:endParaRPr lang="en-US" dirty="0"/>
          </a:p>
          <a:p>
            <a:pPr marL="0" indent="0">
              <a:buNone/>
            </a:pPr>
            <a:r>
              <a:rPr lang="en-US" dirty="0"/>
              <a:t>Then you can decide what the real separations are and what separations are arbitrary. </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55</a:t>
            </a:fld>
            <a:endParaRPr lang="en-US" altLang="en-US"/>
          </a:p>
        </p:txBody>
      </p:sp>
    </p:spTree>
    <p:extLst>
      <p:ext uri="{BB962C8B-B14F-4D97-AF65-F5344CB8AC3E}">
        <p14:creationId xmlns:p14="http://schemas.microsoft.com/office/powerpoint/2010/main" val="3983825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56</a:t>
            </a:fld>
            <a:endParaRPr lang="en-US" altLang="en-US"/>
          </a:p>
        </p:txBody>
      </p:sp>
      <p:pic>
        <p:nvPicPr>
          <p:cNvPr id="6" name="Picture 5"/>
          <p:cNvPicPr>
            <a:picLocks noChangeAspect="1"/>
          </p:cNvPicPr>
          <p:nvPr/>
        </p:nvPicPr>
        <p:blipFill>
          <a:blip r:embed="rId2"/>
          <a:stretch>
            <a:fillRect/>
          </a:stretch>
        </p:blipFill>
        <p:spPr>
          <a:xfrm>
            <a:off x="457200" y="1447800"/>
            <a:ext cx="8344454" cy="4362450"/>
          </a:xfrm>
          <a:prstGeom prst="rect">
            <a:avLst/>
          </a:prstGeom>
        </p:spPr>
      </p:pic>
    </p:spTree>
    <p:extLst>
      <p:ext uri="{BB962C8B-B14F-4D97-AF65-F5344CB8AC3E}">
        <p14:creationId xmlns:p14="http://schemas.microsoft.com/office/powerpoint/2010/main" val="2365964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57</a:t>
            </a:fld>
            <a:endParaRPr lang="en-US" altLang="en-US"/>
          </a:p>
        </p:txBody>
      </p:sp>
      <p:pic>
        <p:nvPicPr>
          <p:cNvPr id="5" name="Picture 4"/>
          <p:cNvPicPr>
            <a:picLocks noChangeAspect="1"/>
          </p:cNvPicPr>
          <p:nvPr/>
        </p:nvPicPr>
        <p:blipFill>
          <a:blip r:embed="rId2"/>
          <a:stretch>
            <a:fillRect/>
          </a:stretch>
        </p:blipFill>
        <p:spPr>
          <a:xfrm>
            <a:off x="1522997" y="1676400"/>
            <a:ext cx="6076950" cy="4476750"/>
          </a:xfrm>
          <a:prstGeom prst="rect">
            <a:avLst/>
          </a:prstGeom>
        </p:spPr>
      </p:pic>
    </p:spTree>
    <p:extLst>
      <p:ext uri="{BB962C8B-B14F-4D97-AF65-F5344CB8AC3E}">
        <p14:creationId xmlns:p14="http://schemas.microsoft.com/office/powerpoint/2010/main" val="722553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Dendrogram</a:t>
            </a: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58</a:t>
            </a:fld>
            <a:endParaRPr lang="en-US" altLang="en-US"/>
          </a:p>
        </p:txBody>
      </p:sp>
      <p:pic>
        <p:nvPicPr>
          <p:cNvPr id="3" name="Picture 2"/>
          <p:cNvPicPr>
            <a:picLocks noChangeAspect="1"/>
          </p:cNvPicPr>
          <p:nvPr/>
        </p:nvPicPr>
        <p:blipFill>
          <a:blip r:embed="rId2"/>
          <a:stretch>
            <a:fillRect/>
          </a:stretch>
        </p:blipFill>
        <p:spPr>
          <a:xfrm>
            <a:off x="1219200" y="1357312"/>
            <a:ext cx="7010400" cy="4510088"/>
          </a:xfrm>
          <a:prstGeom prst="rect">
            <a:avLst/>
          </a:prstGeom>
        </p:spPr>
      </p:pic>
      <p:sp>
        <p:nvSpPr>
          <p:cNvPr id="5" name="Rectangle 4"/>
          <p:cNvSpPr/>
          <p:nvPr/>
        </p:nvSpPr>
        <p:spPr>
          <a:xfrm>
            <a:off x="2362200" y="3429000"/>
            <a:ext cx="51816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341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Hierarchical Clustering Example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59</a:t>
            </a:fld>
            <a:endParaRPr lang="en-US" altLang="en-US"/>
          </a:p>
        </p:txBody>
      </p:sp>
      <p:pic>
        <p:nvPicPr>
          <p:cNvPr id="3" name="Picture 2"/>
          <p:cNvPicPr>
            <a:picLocks noChangeAspect="1"/>
          </p:cNvPicPr>
          <p:nvPr/>
        </p:nvPicPr>
        <p:blipFill>
          <a:blip r:embed="rId2"/>
          <a:stretch>
            <a:fillRect/>
          </a:stretch>
        </p:blipFill>
        <p:spPr>
          <a:xfrm>
            <a:off x="152400" y="2336621"/>
            <a:ext cx="8382000" cy="3762375"/>
          </a:xfrm>
          <a:prstGeom prst="rect">
            <a:avLst/>
          </a:prstGeom>
        </p:spPr>
      </p:pic>
      <p:sp>
        <p:nvSpPr>
          <p:cNvPr id="6" name="Content Placeholder 2"/>
          <p:cNvSpPr>
            <a:spLocks noGrp="1"/>
          </p:cNvSpPr>
          <p:nvPr>
            <p:ph idx="1"/>
          </p:nvPr>
        </p:nvSpPr>
        <p:spPr>
          <a:xfrm>
            <a:off x="457200" y="1219200"/>
            <a:ext cx="8229600" cy="4906963"/>
          </a:xfrm>
        </p:spPr>
        <p:txBody>
          <a:bodyPr/>
          <a:lstStyle/>
          <a:p>
            <a:pPr marL="0" indent="0">
              <a:buNone/>
            </a:pPr>
            <a:r>
              <a:rPr lang="en-US" sz="2400" dirty="0"/>
              <a:t>This example shows that on a </a:t>
            </a:r>
            <a:r>
              <a:rPr lang="en-US" sz="2400" dirty="0" err="1"/>
              <a:t>dendrogram</a:t>
            </a:r>
            <a:r>
              <a:rPr lang="en-US" sz="2400" dirty="0"/>
              <a:t>, similarity must be judged based on vertical distance, not horizontal distance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51661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378B-24F9-477B-BD46-B78AF2EEF5C0}"/>
              </a:ext>
            </a:extLst>
          </p:cNvPr>
          <p:cNvSpPr>
            <a:spLocks noGrp="1"/>
          </p:cNvSpPr>
          <p:nvPr>
            <p:ph type="title"/>
          </p:nvPr>
        </p:nvSpPr>
        <p:spPr/>
        <p:txBody>
          <a:bodyPr/>
          <a:lstStyle/>
          <a:p>
            <a:r>
              <a:rPr lang="en-US" dirty="0"/>
              <a:t>Communications / Homework</a:t>
            </a:r>
          </a:p>
        </p:txBody>
      </p:sp>
      <p:sp>
        <p:nvSpPr>
          <p:cNvPr id="3" name="Content Placeholder 2">
            <a:extLst>
              <a:ext uri="{FF2B5EF4-FFF2-40B4-BE49-F238E27FC236}">
                <a16:creationId xmlns:a16="http://schemas.microsoft.com/office/drawing/2014/main" id="{AE69CCD2-E2C6-4AF1-8C19-3D13ABFE297C}"/>
              </a:ext>
            </a:extLst>
          </p:cNvPr>
          <p:cNvSpPr>
            <a:spLocks noGrp="1"/>
          </p:cNvSpPr>
          <p:nvPr>
            <p:ph idx="1"/>
          </p:nvPr>
        </p:nvSpPr>
        <p:spPr/>
        <p:txBody>
          <a:bodyPr/>
          <a:lstStyle/>
          <a:p>
            <a:r>
              <a:rPr lang="en-US" dirty="0"/>
              <a:t>I’ll post the </a:t>
            </a:r>
            <a:r>
              <a:rPr lang="en-US" dirty="0" err="1"/>
              <a:t>powerpoint</a:t>
            </a:r>
            <a:r>
              <a:rPr lang="en-US" dirty="0"/>
              <a:t> to Canvas prior to the lecture</a:t>
            </a:r>
          </a:p>
          <a:p>
            <a:endParaRPr lang="en-US" dirty="0"/>
          </a:p>
          <a:p>
            <a:r>
              <a:rPr lang="en-US" dirty="0"/>
              <a:t>Watch on Canvas for announcements</a:t>
            </a:r>
          </a:p>
          <a:p>
            <a:endParaRPr lang="en-US" dirty="0"/>
          </a:p>
          <a:p>
            <a:r>
              <a:rPr lang="en-US" dirty="0"/>
              <a:t>Submit homework over canvas. Markdown is a good format </a:t>
            </a:r>
            <a:r>
              <a:rPr lang="en-US" dirty="0">
                <a:hlinkClick r:id="rId2"/>
              </a:rPr>
              <a:t>https://rmarkdown.rstudio.com/lesson-1.html</a:t>
            </a:r>
            <a:endParaRPr lang="en-US" dirty="0"/>
          </a:p>
          <a:p>
            <a:endParaRPr lang="en-US" dirty="0"/>
          </a:p>
          <a:p>
            <a:r>
              <a:rPr lang="en-US" dirty="0"/>
              <a:t>When it snows, you will get an invitation to ZOOM, and we will do the lecture virtually. We should practice once before the real thing.</a:t>
            </a:r>
          </a:p>
        </p:txBody>
      </p:sp>
      <p:sp>
        <p:nvSpPr>
          <p:cNvPr id="4" name="Slide Number Placeholder 3">
            <a:extLst>
              <a:ext uri="{FF2B5EF4-FFF2-40B4-BE49-F238E27FC236}">
                <a16:creationId xmlns:a16="http://schemas.microsoft.com/office/drawing/2014/main" id="{D7AE2561-CEEF-4068-A6D5-89A210167298}"/>
              </a:ext>
            </a:extLst>
          </p:cNvPr>
          <p:cNvSpPr>
            <a:spLocks noGrp="1"/>
          </p:cNvSpPr>
          <p:nvPr>
            <p:ph type="sldNum" sz="quarter" idx="12"/>
          </p:nvPr>
        </p:nvSpPr>
        <p:spPr/>
        <p:txBody>
          <a:bodyPr/>
          <a:lstStyle/>
          <a:p>
            <a:pPr>
              <a:defRPr/>
            </a:pPr>
            <a:fld id="{CC8EFFDF-A50A-44BE-9F7E-90B33EF365A2}" type="slidenum">
              <a:rPr lang="en-US" altLang="en-US" smtClean="0"/>
              <a:pPr>
                <a:defRPr/>
              </a:pPr>
              <a:t>6</a:t>
            </a:fld>
            <a:endParaRPr lang="en-US" altLang="en-US"/>
          </a:p>
        </p:txBody>
      </p:sp>
    </p:spTree>
    <p:extLst>
      <p:ext uri="{BB962C8B-B14F-4D97-AF65-F5344CB8AC3E}">
        <p14:creationId xmlns:p14="http://schemas.microsoft.com/office/powerpoint/2010/main" val="2970505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60</a:t>
            </a:fld>
            <a:endParaRPr lang="en-US" altLang="en-US"/>
          </a:p>
        </p:txBody>
      </p:sp>
      <p:pic>
        <p:nvPicPr>
          <p:cNvPr id="3" name="Picture 2"/>
          <p:cNvPicPr>
            <a:picLocks noChangeAspect="1"/>
          </p:cNvPicPr>
          <p:nvPr/>
        </p:nvPicPr>
        <p:blipFill>
          <a:blip r:embed="rId2"/>
          <a:stretch>
            <a:fillRect/>
          </a:stretch>
        </p:blipFill>
        <p:spPr>
          <a:xfrm>
            <a:off x="1143000" y="2895600"/>
            <a:ext cx="7383815" cy="3124200"/>
          </a:xfrm>
          <a:prstGeom prst="rect">
            <a:avLst/>
          </a:prstGeom>
        </p:spPr>
      </p:pic>
      <p:sp>
        <p:nvSpPr>
          <p:cNvPr id="6" name="Content Placeholder 2"/>
          <p:cNvSpPr>
            <a:spLocks noGrp="1"/>
          </p:cNvSpPr>
          <p:nvPr>
            <p:ph idx="1"/>
          </p:nvPr>
        </p:nvSpPr>
        <p:spPr>
          <a:xfrm>
            <a:off x="457200" y="1219200"/>
            <a:ext cx="8229600" cy="4906963"/>
          </a:xfrm>
        </p:spPr>
        <p:txBody>
          <a:bodyPr/>
          <a:lstStyle/>
          <a:p>
            <a:pPr marL="0" indent="0">
              <a:buNone/>
            </a:pPr>
            <a:r>
              <a:rPr lang="en-US" sz="2400" dirty="0"/>
              <a:t>You can select the number of classes you want based on your cut line</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830181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Scoring Clusters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61</a:t>
            </a:fld>
            <a:endParaRPr lang="en-US" altLang="en-US"/>
          </a:p>
        </p:txBody>
      </p:sp>
      <p:pic>
        <p:nvPicPr>
          <p:cNvPr id="5" name="Picture 4"/>
          <p:cNvPicPr>
            <a:picLocks noChangeAspect="1"/>
          </p:cNvPicPr>
          <p:nvPr/>
        </p:nvPicPr>
        <p:blipFill>
          <a:blip r:embed="rId2"/>
          <a:stretch>
            <a:fillRect/>
          </a:stretch>
        </p:blipFill>
        <p:spPr>
          <a:xfrm>
            <a:off x="1295400" y="1433512"/>
            <a:ext cx="7109391" cy="4433888"/>
          </a:xfrm>
          <a:prstGeom prst="rect">
            <a:avLst/>
          </a:prstGeom>
        </p:spPr>
      </p:pic>
    </p:spTree>
    <p:extLst>
      <p:ext uri="{BB962C8B-B14F-4D97-AF65-F5344CB8AC3E}">
        <p14:creationId xmlns:p14="http://schemas.microsoft.com/office/powerpoint/2010/main" val="1753057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7588-0A64-407B-8B52-5A1DC7FF36B2}"/>
              </a:ext>
            </a:extLst>
          </p:cNvPr>
          <p:cNvSpPr>
            <a:spLocks noGrp="1"/>
          </p:cNvSpPr>
          <p:nvPr>
            <p:ph type="title"/>
          </p:nvPr>
        </p:nvSpPr>
        <p:spPr/>
        <p:txBody>
          <a:bodyPr/>
          <a:lstStyle/>
          <a:p>
            <a:r>
              <a:rPr lang="en-US" dirty="0"/>
              <a:t>Euclidean Distance vs Correlation</a:t>
            </a:r>
          </a:p>
        </p:txBody>
      </p:sp>
      <p:sp>
        <p:nvSpPr>
          <p:cNvPr id="4" name="Slide Number Placeholder 3">
            <a:extLst>
              <a:ext uri="{FF2B5EF4-FFF2-40B4-BE49-F238E27FC236}">
                <a16:creationId xmlns:a16="http://schemas.microsoft.com/office/drawing/2014/main" id="{FC21DC56-D511-4B64-86AC-20313C87BBF7}"/>
              </a:ext>
            </a:extLst>
          </p:cNvPr>
          <p:cNvSpPr>
            <a:spLocks noGrp="1"/>
          </p:cNvSpPr>
          <p:nvPr>
            <p:ph type="sldNum" sz="quarter" idx="12"/>
          </p:nvPr>
        </p:nvSpPr>
        <p:spPr/>
        <p:txBody>
          <a:bodyPr/>
          <a:lstStyle/>
          <a:p>
            <a:pPr>
              <a:defRPr/>
            </a:pPr>
            <a:fld id="{9695C8B4-01A2-485F-8B64-4640E234E3BB}" type="slidenum">
              <a:rPr lang="en-US" altLang="en-US" smtClean="0"/>
              <a:pPr>
                <a:defRPr/>
              </a:pPr>
              <a:t>62</a:t>
            </a:fld>
            <a:endParaRPr lang="en-US" altLang="en-US"/>
          </a:p>
        </p:txBody>
      </p:sp>
      <p:pic>
        <p:nvPicPr>
          <p:cNvPr id="5" name="Picture 4">
            <a:extLst>
              <a:ext uri="{FF2B5EF4-FFF2-40B4-BE49-F238E27FC236}">
                <a16:creationId xmlns:a16="http://schemas.microsoft.com/office/drawing/2014/main" id="{A8F60D31-7A49-4ED7-A737-E5024D929446}"/>
              </a:ext>
            </a:extLst>
          </p:cNvPr>
          <p:cNvPicPr>
            <a:picLocks noChangeAspect="1"/>
          </p:cNvPicPr>
          <p:nvPr/>
        </p:nvPicPr>
        <p:blipFill>
          <a:blip r:embed="rId2"/>
          <a:stretch>
            <a:fillRect/>
          </a:stretch>
        </p:blipFill>
        <p:spPr>
          <a:xfrm>
            <a:off x="762000" y="2184057"/>
            <a:ext cx="8059501" cy="4057200"/>
          </a:xfrm>
          <a:prstGeom prst="rect">
            <a:avLst/>
          </a:prstGeom>
        </p:spPr>
      </p:pic>
      <p:sp>
        <p:nvSpPr>
          <p:cNvPr id="6" name="Content Placeholder 2">
            <a:extLst>
              <a:ext uri="{FF2B5EF4-FFF2-40B4-BE49-F238E27FC236}">
                <a16:creationId xmlns:a16="http://schemas.microsoft.com/office/drawing/2014/main" id="{7C015EF7-A060-49A2-8C81-5E67937741AE}"/>
              </a:ext>
            </a:extLst>
          </p:cNvPr>
          <p:cNvSpPr>
            <a:spLocks noGrp="1"/>
          </p:cNvSpPr>
          <p:nvPr>
            <p:ph idx="1"/>
          </p:nvPr>
        </p:nvSpPr>
        <p:spPr>
          <a:xfrm>
            <a:off x="457200" y="1219200"/>
            <a:ext cx="8229600" cy="4906963"/>
          </a:xfrm>
        </p:spPr>
        <p:txBody>
          <a:bodyPr/>
          <a:lstStyle/>
          <a:p>
            <a:pPr marL="0" indent="0">
              <a:buNone/>
            </a:pPr>
            <a:r>
              <a:rPr lang="en-US" sz="2400" dirty="0"/>
              <a:t>What is best to use if I’m looking for similarities in shoppers?</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35618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A1A9-AAE1-427D-A56D-B60E2F8E25EB}"/>
              </a:ext>
            </a:extLst>
          </p:cNvPr>
          <p:cNvSpPr>
            <a:spLocks noGrp="1"/>
          </p:cNvSpPr>
          <p:nvPr>
            <p:ph type="title"/>
          </p:nvPr>
        </p:nvSpPr>
        <p:spPr/>
        <p:txBody>
          <a:bodyPr/>
          <a:lstStyle/>
          <a:p>
            <a:r>
              <a:rPr lang="en-US" dirty="0"/>
              <a:t>Sales Driven by Price</a:t>
            </a:r>
          </a:p>
        </p:txBody>
      </p:sp>
      <p:sp>
        <p:nvSpPr>
          <p:cNvPr id="4" name="Slide Number Placeholder 3">
            <a:extLst>
              <a:ext uri="{FF2B5EF4-FFF2-40B4-BE49-F238E27FC236}">
                <a16:creationId xmlns:a16="http://schemas.microsoft.com/office/drawing/2014/main" id="{58BDC6F2-191F-40D8-9139-469DFD182DBD}"/>
              </a:ext>
            </a:extLst>
          </p:cNvPr>
          <p:cNvSpPr>
            <a:spLocks noGrp="1"/>
          </p:cNvSpPr>
          <p:nvPr>
            <p:ph type="sldNum" sz="quarter" idx="12"/>
          </p:nvPr>
        </p:nvSpPr>
        <p:spPr/>
        <p:txBody>
          <a:bodyPr/>
          <a:lstStyle/>
          <a:p>
            <a:pPr>
              <a:defRPr/>
            </a:pPr>
            <a:fld id="{9695C8B4-01A2-485F-8B64-4640E234E3BB}" type="slidenum">
              <a:rPr lang="en-US" altLang="en-US" smtClean="0"/>
              <a:pPr>
                <a:defRPr/>
              </a:pPr>
              <a:t>63</a:t>
            </a:fld>
            <a:endParaRPr lang="en-US" altLang="en-US"/>
          </a:p>
        </p:txBody>
      </p:sp>
      <p:pic>
        <p:nvPicPr>
          <p:cNvPr id="5" name="Picture 4">
            <a:extLst>
              <a:ext uri="{FF2B5EF4-FFF2-40B4-BE49-F238E27FC236}">
                <a16:creationId xmlns:a16="http://schemas.microsoft.com/office/drawing/2014/main" id="{6865320E-0EB8-447B-9E3B-AC6BEBC0F5C4}"/>
              </a:ext>
            </a:extLst>
          </p:cNvPr>
          <p:cNvPicPr>
            <a:picLocks noChangeAspect="1"/>
          </p:cNvPicPr>
          <p:nvPr/>
        </p:nvPicPr>
        <p:blipFill>
          <a:blip r:embed="rId2"/>
          <a:stretch>
            <a:fillRect/>
          </a:stretch>
        </p:blipFill>
        <p:spPr>
          <a:xfrm>
            <a:off x="575830" y="1333200"/>
            <a:ext cx="7992339" cy="4191600"/>
          </a:xfrm>
          <a:prstGeom prst="rect">
            <a:avLst/>
          </a:prstGeom>
        </p:spPr>
      </p:pic>
    </p:spTree>
    <p:extLst>
      <p:ext uri="{BB962C8B-B14F-4D97-AF65-F5344CB8AC3E}">
        <p14:creationId xmlns:p14="http://schemas.microsoft.com/office/powerpoint/2010/main" val="1871526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altLang="en-US" sz="2800" dirty="0"/>
              <a:t>Homework #</a:t>
            </a:r>
            <a:r>
              <a:rPr lang="en-US" altLang="en-US" dirty="0"/>
              <a:t>10 (page 1 of 2)</a:t>
            </a:r>
            <a:endParaRPr lang="en-US" altLang="en-US" sz="2800" dirty="0"/>
          </a:p>
        </p:txBody>
      </p:sp>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Aft>
                <a:spcPts val="0"/>
              </a:spcAft>
              <a:buFont typeface="Arial" charset="0"/>
              <a:buNone/>
              <a:defRPr/>
            </a:pPr>
            <a:r>
              <a:rPr lang="en-US" sz="2400" dirty="0"/>
              <a:t>Read Chapter 10 and work through all the labs. </a:t>
            </a:r>
            <a:r>
              <a:rPr lang="en-US" sz="2400" dirty="0">
                <a:solidFill>
                  <a:srgbClr val="FF0000"/>
                </a:solidFill>
              </a:rPr>
              <a:t>(Don’t hand in the labs.)</a:t>
            </a:r>
          </a:p>
          <a:p>
            <a:pPr marL="0" indent="0" eaLnBrk="1" fontAlgn="auto" hangingPunct="1">
              <a:spcAft>
                <a:spcPts val="0"/>
              </a:spcAft>
              <a:buFont typeface="Arial" charset="0"/>
              <a:buNone/>
              <a:defRPr/>
            </a:pPr>
            <a:endParaRPr lang="en-US" sz="2400" dirty="0"/>
          </a:p>
          <a:p>
            <a:pPr marL="0" indent="0" eaLnBrk="1" fontAlgn="auto" hangingPunct="1">
              <a:spcAft>
                <a:spcPts val="0"/>
              </a:spcAft>
              <a:buFont typeface="Arial" charset="0"/>
              <a:buNone/>
              <a:defRPr/>
            </a:pPr>
            <a:r>
              <a:rPr lang="en-US" sz="2400" dirty="0"/>
              <a:t>Do Chapter 10 Problem 2</a:t>
            </a:r>
          </a:p>
          <a:p>
            <a:pPr marL="0" indent="0" eaLnBrk="1" fontAlgn="auto" hangingPunct="1">
              <a:spcAft>
                <a:spcPts val="0"/>
              </a:spcAft>
              <a:buNone/>
              <a:defRPr/>
            </a:pPr>
            <a:r>
              <a:rPr lang="en-US" sz="2400" dirty="0"/>
              <a:t>Do Chapter 10 Problem 3</a:t>
            </a:r>
          </a:p>
          <a:p>
            <a:pPr marL="0" indent="0" eaLnBrk="1" fontAlgn="auto" hangingPunct="1">
              <a:spcAft>
                <a:spcPts val="0"/>
              </a:spcAft>
              <a:buNone/>
              <a:defRPr/>
            </a:pPr>
            <a:r>
              <a:rPr lang="en-US" sz="2400" dirty="0"/>
              <a:t>Do Chapter 10 Problem 8</a:t>
            </a:r>
          </a:p>
          <a:p>
            <a:pPr marL="0" indent="0" eaLnBrk="1" fontAlgn="auto" hangingPunct="1">
              <a:spcAft>
                <a:spcPts val="0"/>
              </a:spcAft>
              <a:buNone/>
              <a:defRPr/>
            </a:pPr>
            <a:r>
              <a:rPr lang="en-US" sz="2400" dirty="0"/>
              <a:t>Do Chapter 10 Problem 9</a:t>
            </a:r>
          </a:p>
          <a:p>
            <a:pPr marL="0" indent="0" eaLnBrk="1" fontAlgn="auto" hangingPunct="1">
              <a:spcAft>
                <a:spcPts val="0"/>
              </a:spcAft>
              <a:buNone/>
              <a:defRPr/>
            </a:pPr>
            <a:endParaRPr lang="en-US" sz="2400" dirty="0"/>
          </a:p>
          <a:p>
            <a:pPr marL="0" indent="0" algn="ctr" eaLnBrk="1" fontAlgn="auto" hangingPunct="1">
              <a:spcAft>
                <a:spcPts val="0"/>
              </a:spcAft>
              <a:buNone/>
              <a:defRPr/>
            </a:pPr>
            <a:r>
              <a:rPr lang="en-US" sz="2400" dirty="0"/>
              <a:t>Due January 29</a:t>
            </a:r>
          </a:p>
          <a:p>
            <a:pPr marL="0" indent="0" eaLnBrk="1" fontAlgn="auto" hangingPunct="1">
              <a:spcAft>
                <a:spcPts val="0"/>
              </a:spcAft>
              <a:buNone/>
              <a:defRPr/>
            </a:pPr>
            <a:endParaRPr lang="en-US" sz="2400" dirty="0"/>
          </a:p>
          <a:p>
            <a:pPr marL="0" indent="0" eaLnBrk="1" fontAlgn="auto" hangingPunct="1">
              <a:spcAft>
                <a:spcPts val="0"/>
              </a:spcAft>
              <a:buNone/>
              <a:defRPr/>
            </a:pPr>
            <a:endParaRPr lang="en-US" sz="2400" dirty="0"/>
          </a:p>
          <a:p>
            <a:pPr marL="0" indent="0" algn="ctr" eaLnBrk="1" fontAlgn="auto" hangingPunct="1">
              <a:spcAft>
                <a:spcPts val="0"/>
              </a:spcAft>
              <a:buNone/>
              <a:defRPr/>
            </a:pPr>
            <a:endParaRPr lang="en-US" sz="2400" dirty="0"/>
          </a:p>
          <a:p>
            <a:pPr marL="0" indent="0" algn="ctr" eaLnBrk="1" fontAlgn="auto" hangingPunct="1">
              <a:spcAft>
                <a:spcPts val="0"/>
              </a:spcAft>
              <a:buNone/>
              <a:defRPr/>
            </a:pPr>
            <a:endParaRPr lang="en-US" sz="24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64</a:t>
            </a:fld>
            <a:endParaRPr lang="en-US" altLang="en-US"/>
          </a:p>
        </p:txBody>
      </p:sp>
    </p:spTree>
    <p:extLst>
      <p:ext uri="{BB962C8B-B14F-4D97-AF65-F5344CB8AC3E}">
        <p14:creationId xmlns:p14="http://schemas.microsoft.com/office/powerpoint/2010/main" val="1433552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altLang="en-US" sz="2800" dirty="0"/>
              <a:t>Homework #</a:t>
            </a:r>
            <a:r>
              <a:rPr lang="en-US" altLang="en-US" dirty="0"/>
              <a:t>10 (Page 2 of 2)</a:t>
            </a:r>
            <a:endParaRPr lang="en-US" altLang="en-US" sz="2800" dirty="0"/>
          </a:p>
        </p:txBody>
      </p:sp>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Aft>
                <a:spcPts val="0"/>
              </a:spcAft>
              <a:buNone/>
              <a:defRPr/>
            </a:pPr>
            <a:endParaRPr lang="en-US" dirty="0"/>
          </a:p>
          <a:p>
            <a:pPr marL="0" indent="0" eaLnBrk="1" fontAlgn="auto" hangingPunct="1">
              <a:spcAft>
                <a:spcPts val="0"/>
              </a:spcAft>
              <a:buNone/>
              <a:defRPr/>
            </a:pPr>
            <a:r>
              <a:rPr lang="en-US" dirty="0"/>
              <a:t>Look for datasets that are relevant to your chosen field for your Machine Learning project. Download a few of the best ones:</a:t>
            </a:r>
          </a:p>
          <a:p>
            <a:pPr eaLnBrk="1" fontAlgn="auto" hangingPunct="1">
              <a:spcAft>
                <a:spcPts val="0"/>
              </a:spcAft>
              <a:defRPr/>
            </a:pPr>
            <a:r>
              <a:rPr lang="en-US" dirty="0"/>
              <a:t>Free</a:t>
            </a:r>
          </a:p>
          <a:p>
            <a:pPr eaLnBrk="1" fontAlgn="auto" hangingPunct="1">
              <a:spcAft>
                <a:spcPts val="0"/>
              </a:spcAft>
              <a:defRPr/>
            </a:pPr>
            <a:r>
              <a:rPr lang="en-US" dirty="0"/>
              <a:t>Not restricted for use (you can share with the class)</a:t>
            </a:r>
          </a:p>
          <a:p>
            <a:pPr eaLnBrk="1" fontAlgn="auto" hangingPunct="1">
              <a:spcAft>
                <a:spcPts val="0"/>
              </a:spcAft>
              <a:defRPr/>
            </a:pPr>
            <a:r>
              <a:rPr lang="en-US" dirty="0"/>
              <a:t>Diverse (lots of data and several promising features)</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Apply PCA to one or more datasets that you are looking at for your project. Apply K means clustering with a different number of clusters, and perform hierarchical clustering on the same datasets using 2 or 3 different methods of scoring (see previous chart). What did you learn about your dataset? </a:t>
            </a:r>
            <a:r>
              <a:rPr lang="en-US" dirty="0">
                <a:solidFill>
                  <a:srgbClr val="FF0000"/>
                </a:solidFill>
              </a:rPr>
              <a:t>Don’t hand these in now, hand them in with your analysis report later in the semester.</a:t>
            </a:r>
          </a:p>
          <a:p>
            <a:pPr marL="0" indent="0" algn="ctr" eaLnBrk="1" fontAlgn="auto" hangingPunct="1">
              <a:spcAft>
                <a:spcPts val="0"/>
              </a:spcAft>
              <a:buNone/>
              <a:defRPr/>
            </a:pPr>
            <a:endParaRPr lang="en-US" dirty="0"/>
          </a:p>
          <a:p>
            <a:pPr marL="0" indent="0" algn="ctr" eaLnBrk="1" fontAlgn="auto" hangingPunct="1">
              <a:spcAft>
                <a:spcPts val="0"/>
              </a:spcAft>
              <a:buNone/>
              <a:defRPr/>
            </a:pPr>
            <a:endParaRPr lang="en-US"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65</a:t>
            </a:fld>
            <a:endParaRPr lang="en-US" altLang="en-US"/>
          </a:p>
        </p:txBody>
      </p:sp>
    </p:spTree>
    <p:extLst>
      <p:ext uri="{BB962C8B-B14F-4D97-AF65-F5344CB8AC3E}">
        <p14:creationId xmlns:p14="http://schemas.microsoft.com/office/powerpoint/2010/main" val="1751532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792162"/>
          </a:xfrm>
        </p:spPr>
        <p:txBody>
          <a:bodyPr/>
          <a:lstStyle/>
          <a:p>
            <a:r>
              <a:rPr lang="en-US" dirty="0"/>
              <a:t>BREAK</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66</a:t>
            </a:fld>
            <a:endParaRPr lang="en-US" altLang="en-US"/>
          </a:p>
        </p:txBody>
      </p:sp>
    </p:spTree>
    <p:extLst>
      <p:ext uri="{BB962C8B-B14F-4D97-AF65-F5344CB8AC3E}">
        <p14:creationId xmlns:p14="http://schemas.microsoft.com/office/powerpoint/2010/main" val="1982790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792162"/>
          </a:xfrm>
        </p:spPr>
        <p:txBody>
          <a:bodyPr/>
          <a:lstStyle/>
          <a:p>
            <a:r>
              <a:rPr lang="en-US" dirty="0"/>
              <a:t>Project Discussion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67</a:t>
            </a:fld>
            <a:endParaRPr lang="en-US" altLang="en-US"/>
          </a:p>
        </p:txBody>
      </p:sp>
    </p:spTree>
    <p:extLst>
      <p:ext uri="{BB962C8B-B14F-4D97-AF65-F5344CB8AC3E}">
        <p14:creationId xmlns:p14="http://schemas.microsoft.com/office/powerpoint/2010/main" val="3359754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hangingPunct="1"/>
            <a:r>
              <a:rPr lang="en-US" altLang="en-US" dirty="0"/>
              <a:t>Machine Learning Project Goal</a:t>
            </a:r>
            <a:endParaRPr lang="en-US" altLang="en-US" sz="2800" dirty="0"/>
          </a:p>
        </p:txBody>
      </p:sp>
      <p:sp>
        <p:nvSpPr>
          <p:cNvPr id="3" name="Content Placeholder 2"/>
          <p:cNvSpPr>
            <a:spLocks noGrp="1"/>
          </p:cNvSpPr>
          <p:nvPr>
            <p:ph idx="1"/>
          </p:nvPr>
        </p:nvSpPr>
        <p:spPr>
          <a:xfrm>
            <a:off x="381000" y="1066800"/>
            <a:ext cx="8458200" cy="5334000"/>
          </a:xfrm>
        </p:spPr>
        <p:txBody>
          <a:bodyPr rtlCol="0">
            <a:noAutofit/>
          </a:bodyPr>
          <a:lstStyle/>
          <a:p>
            <a:pPr marL="0" indent="0" eaLnBrk="1" fontAlgn="auto" hangingPunct="1">
              <a:spcBef>
                <a:spcPts val="0"/>
              </a:spcBef>
              <a:spcAft>
                <a:spcPts val="0"/>
              </a:spcAft>
              <a:buFont typeface="Arial" charset="0"/>
              <a:buNone/>
              <a:defRPr/>
            </a:pPr>
            <a:r>
              <a:rPr lang="en-US" dirty="0"/>
              <a:t>The </a:t>
            </a:r>
            <a:r>
              <a:rPr lang="en-US" u="sng" dirty="0"/>
              <a:t>goal of the project </a:t>
            </a:r>
            <a:r>
              <a:rPr lang="en-US" dirty="0"/>
              <a:t>is to apply the concepts you are learning to real-world problems.</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r>
              <a:rPr lang="en-US" dirty="0"/>
              <a:t>Some of the necessary skills include:</a:t>
            </a:r>
          </a:p>
          <a:p>
            <a:pPr marL="0" indent="0" eaLnBrk="1" fontAlgn="auto" hangingPunct="1">
              <a:spcBef>
                <a:spcPts val="0"/>
              </a:spcBef>
              <a:spcAft>
                <a:spcPts val="0"/>
              </a:spcAft>
              <a:buFont typeface="Arial" charset="0"/>
              <a:buNone/>
              <a:defRPr/>
            </a:pPr>
            <a:endParaRPr lang="en-US" dirty="0"/>
          </a:p>
          <a:p>
            <a:pPr eaLnBrk="1" fontAlgn="auto" hangingPunct="1">
              <a:spcBef>
                <a:spcPts val="0"/>
              </a:spcBef>
              <a:spcAft>
                <a:spcPts val="0"/>
              </a:spcAft>
              <a:buFontTx/>
              <a:buChar char="-"/>
              <a:defRPr/>
            </a:pPr>
            <a:r>
              <a:rPr lang="en-US" dirty="0"/>
              <a:t>Listening to the Customer needs (for future reference)</a:t>
            </a:r>
          </a:p>
          <a:p>
            <a:pPr eaLnBrk="1" fontAlgn="auto" hangingPunct="1">
              <a:spcBef>
                <a:spcPts val="0"/>
              </a:spcBef>
              <a:spcAft>
                <a:spcPts val="0"/>
              </a:spcAft>
              <a:buFontTx/>
              <a:buChar char="-"/>
              <a:defRPr/>
            </a:pPr>
            <a:r>
              <a:rPr lang="en-US" dirty="0"/>
              <a:t>Articulating project goals</a:t>
            </a:r>
          </a:p>
          <a:p>
            <a:pPr eaLnBrk="1" fontAlgn="auto" hangingPunct="1">
              <a:spcBef>
                <a:spcPts val="0"/>
              </a:spcBef>
              <a:spcAft>
                <a:spcPts val="0"/>
              </a:spcAft>
              <a:buFontTx/>
              <a:buChar char="-"/>
              <a:defRPr/>
            </a:pPr>
            <a:r>
              <a:rPr lang="en-US" dirty="0"/>
              <a:t>Understanding the data</a:t>
            </a:r>
          </a:p>
          <a:p>
            <a:pPr eaLnBrk="1" fontAlgn="auto" hangingPunct="1">
              <a:spcBef>
                <a:spcPts val="0"/>
              </a:spcBef>
              <a:spcAft>
                <a:spcPts val="0"/>
              </a:spcAft>
              <a:buFontTx/>
              <a:buChar char="-"/>
              <a:defRPr/>
            </a:pPr>
            <a:r>
              <a:rPr lang="en-US" dirty="0"/>
              <a:t>Selecting the appropriate analytic technique(s)</a:t>
            </a:r>
          </a:p>
          <a:p>
            <a:pPr eaLnBrk="1" fontAlgn="auto" hangingPunct="1">
              <a:spcBef>
                <a:spcPts val="0"/>
              </a:spcBef>
              <a:spcAft>
                <a:spcPts val="0"/>
              </a:spcAft>
              <a:buFontTx/>
              <a:buChar char="-"/>
              <a:defRPr/>
            </a:pPr>
            <a:r>
              <a:rPr lang="en-US" dirty="0"/>
              <a:t>Performing quality control and error estimation</a:t>
            </a:r>
          </a:p>
          <a:p>
            <a:pPr eaLnBrk="1" fontAlgn="auto" hangingPunct="1">
              <a:spcBef>
                <a:spcPts val="0"/>
              </a:spcBef>
              <a:spcAft>
                <a:spcPts val="0"/>
              </a:spcAft>
              <a:buFontTx/>
              <a:buChar char="-"/>
              <a:defRPr/>
            </a:pPr>
            <a:r>
              <a:rPr lang="en-US" dirty="0"/>
              <a:t>Communicating your results</a:t>
            </a:r>
          </a:p>
          <a:p>
            <a:pPr marL="0" indent="0" eaLnBrk="1" fontAlgn="auto" hangingPunct="1">
              <a:spcBef>
                <a:spcPts val="0"/>
              </a:spcBef>
              <a:spcAft>
                <a:spcPts val="0"/>
              </a:spcAft>
              <a:buFont typeface="Arial" charset="0"/>
              <a:buNone/>
              <a:defRPr/>
            </a:pPr>
            <a:endParaRPr lang="en-US" u="sng"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sz="2800"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68</a:t>
            </a:fld>
            <a:endParaRPr lang="en-US" altLang="en-US"/>
          </a:p>
        </p:txBody>
      </p:sp>
    </p:spTree>
    <p:extLst>
      <p:ext uri="{BB962C8B-B14F-4D97-AF65-F5344CB8AC3E}">
        <p14:creationId xmlns:p14="http://schemas.microsoft.com/office/powerpoint/2010/main" val="2091405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hangingPunct="1"/>
            <a:r>
              <a:rPr lang="en-US" altLang="en-US" dirty="0"/>
              <a:t>Machine Learning Project Ground Rules</a:t>
            </a:r>
            <a:endParaRPr lang="en-US" altLang="en-US" sz="2800" dirty="0"/>
          </a:p>
        </p:txBody>
      </p:sp>
      <p:sp>
        <p:nvSpPr>
          <p:cNvPr id="3" name="Content Placeholder 2"/>
          <p:cNvSpPr>
            <a:spLocks noGrp="1"/>
          </p:cNvSpPr>
          <p:nvPr>
            <p:ph idx="1"/>
          </p:nvPr>
        </p:nvSpPr>
        <p:spPr>
          <a:xfrm>
            <a:off x="381000" y="1066800"/>
            <a:ext cx="8458200" cy="5334000"/>
          </a:xfrm>
        </p:spPr>
        <p:txBody>
          <a:bodyPr rtlCol="0">
            <a:noAutofit/>
          </a:bodyPr>
          <a:lstStyle/>
          <a:p>
            <a:pPr marL="0" indent="0" eaLnBrk="1" fontAlgn="auto" hangingPunct="1">
              <a:spcBef>
                <a:spcPts val="0"/>
              </a:spcBef>
              <a:spcAft>
                <a:spcPts val="0"/>
              </a:spcAft>
              <a:buFont typeface="Arial" charset="0"/>
              <a:buNone/>
              <a:defRPr/>
            </a:pPr>
            <a:r>
              <a:rPr lang="en-US" dirty="0"/>
              <a:t>Each student will do their own project. Collaboration with other students and the TA’s is encouraged but the analysis and explanations in the final report must be done by the student.</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None/>
              <a:defRPr/>
            </a:pPr>
            <a:r>
              <a:rPr lang="en-US" dirty="0"/>
              <a:t>The topic and dataset will be selected by the student and approved by me. There will be 2 deliverables: an Analysis Plan and a Final report. Each student will lead a discussion with the class on their final results and conclusions. </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t>There will be no room for procrastination! Most weeks there will be a homework problem relating to your project. You will hand it in well before the end of the semester so we can discuss it and so it won’t interfere with your exams.</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endParaRPr lang="en-US" dirty="0"/>
          </a:p>
          <a:p>
            <a:pPr marL="0" indent="0" eaLnBrk="1" fontAlgn="auto" hangingPunct="1">
              <a:spcAft>
                <a:spcPts val="0"/>
              </a:spcAft>
              <a:buFont typeface="Arial" charset="0"/>
              <a:buNone/>
              <a:defRPr/>
            </a:pPr>
            <a:endParaRPr lang="en-US" sz="2800" dirty="0"/>
          </a:p>
          <a:p>
            <a:pPr marL="0" indent="0" eaLnBrk="1" fontAlgn="auto" hangingPunct="1">
              <a:spcAft>
                <a:spcPts val="0"/>
              </a:spcAft>
              <a:buFont typeface="Arial" charset="0"/>
              <a:buNone/>
              <a:defRPr/>
            </a:pPr>
            <a:endParaRPr lang="en-US" sz="2800"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69</a:t>
            </a:fld>
            <a:endParaRPr lang="en-US" altLang="en-US"/>
          </a:p>
        </p:txBody>
      </p:sp>
    </p:spTree>
    <p:extLst>
      <p:ext uri="{BB962C8B-B14F-4D97-AF65-F5344CB8AC3E}">
        <p14:creationId xmlns:p14="http://schemas.microsoft.com/office/powerpoint/2010/main" val="8591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792162"/>
          </a:xfrm>
        </p:spPr>
        <p:txBody>
          <a:bodyPr/>
          <a:lstStyle/>
          <a:p>
            <a:r>
              <a:rPr lang="en-US" dirty="0"/>
              <a:t>Review from Last Week</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a:t>
            </a:fld>
            <a:endParaRPr lang="en-US" altLang="en-US"/>
          </a:p>
        </p:txBody>
      </p:sp>
    </p:spTree>
    <p:extLst>
      <p:ext uri="{BB962C8B-B14F-4D97-AF65-F5344CB8AC3E}">
        <p14:creationId xmlns:p14="http://schemas.microsoft.com/office/powerpoint/2010/main" val="449761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hangingPunct="1"/>
            <a:r>
              <a:rPr lang="en-US" altLang="en-US" dirty="0"/>
              <a:t>Project Deliverables</a:t>
            </a:r>
            <a:endParaRPr lang="en-US" altLang="en-US" sz="2800" dirty="0"/>
          </a:p>
        </p:txBody>
      </p:sp>
      <p:sp>
        <p:nvSpPr>
          <p:cNvPr id="3" name="Content Placeholder 2"/>
          <p:cNvSpPr>
            <a:spLocks noGrp="1"/>
          </p:cNvSpPr>
          <p:nvPr>
            <p:ph idx="1"/>
          </p:nvPr>
        </p:nvSpPr>
        <p:spPr>
          <a:xfrm>
            <a:off x="381000" y="1066800"/>
            <a:ext cx="8458200" cy="5334000"/>
          </a:xfrm>
        </p:spPr>
        <p:txBody>
          <a:bodyPr rtlCol="0">
            <a:noAutofit/>
          </a:bodyPr>
          <a:lstStyle/>
          <a:p>
            <a:pPr marL="0" indent="0" eaLnBrk="1" fontAlgn="auto" hangingPunct="1">
              <a:spcBef>
                <a:spcPts val="0"/>
              </a:spcBef>
              <a:spcAft>
                <a:spcPts val="0"/>
              </a:spcAft>
              <a:buNone/>
              <a:defRPr/>
            </a:pPr>
            <a:r>
              <a:rPr lang="en-US" dirty="0"/>
              <a:t>Project Plan</a:t>
            </a:r>
          </a:p>
          <a:p>
            <a:pPr eaLnBrk="1" fontAlgn="auto" hangingPunct="1">
              <a:spcBef>
                <a:spcPts val="0"/>
              </a:spcBef>
              <a:spcAft>
                <a:spcPts val="0"/>
              </a:spcAft>
              <a:defRPr/>
            </a:pPr>
            <a:r>
              <a:rPr lang="en-US" dirty="0"/>
              <a:t>Topic</a:t>
            </a:r>
          </a:p>
          <a:p>
            <a:pPr eaLnBrk="1" fontAlgn="auto" hangingPunct="1">
              <a:spcBef>
                <a:spcPts val="0"/>
              </a:spcBef>
              <a:spcAft>
                <a:spcPts val="0"/>
              </a:spcAft>
              <a:defRPr/>
            </a:pPr>
            <a:r>
              <a:rPr lang="en-US" dirty="0"/>
              <a:t>Problem Description</a:t>
            </a:r>
          </a:p>
          <a:p>
            <a:pPr eaLnBrk="1" fontAlgn="auto" hangingPunct="1">
              <a:spcBef>
                <a:spcPts val="0"/>
              </a:spcBef>
              <a:spcAft>
                <a:spcPts val="0"/>
              </a:spcAft>
              <a:defRPr/>
            </a:pPr>
            <a:r>
              <a:rPr lang="en-US" dirty="0"/>
              <a:t>Unsupervised Learning Results</a:t>
            </a:r>
          </a:p>
          <a:p>
            <a:pPr eaLnBrk="1" fontAlgn="auto" hangingPunct="1">
              <a:spcBef>
                <a:spcPts val="0"/>
              </a:spcBef>
              <a:spcAft>
                <a:spcPts val="0"/>
              </a:spcAft>
              <a:defRPr/>
            </a:pPr>
            <a:r>
              <a:rPr lang="en-US" dirty="0"/>
              <a:t>Data Selection</a:t>
            </a:r>
          </a:p>
          <a:p>
            <a:pPr eaLnBrk="1" fontAlgn="auto" hangingPunct="1">
              <a:spcBef>
                <a:spcPts val="0"/>
              </a:spcBef>
              <a:spcAft>
                <a:spcPts val="0"/>
              </a:spcAft>
              <a:defRPr/>
            </a:pPr>
            <a:r>
              <a:rPr lang="en-US" dirty="0"/>
              <a:t>Analysis Plan</a:t>
            </a:r>
          </a:p>
          <a:p>
            <a:pPr eaLnBrk="1" fontAlgn="auto" hangingPunct="1">
              <a:spcBef>
                <a:spcPts val="0"/>
              </a:spcBef>
              <a:spcAft>
                <a:spcPts val="0"/>
              </a:spcAft>
              <a:defRPr/>
            </a:pPr>
            <a:r>
              <a:rPr lang="en-US" dirty="0"/>
              <a:t>Preliminary Supervised Learning that you have completed</a:t>
            </a:r>
          </a:p>
          <a:p>
            <a:pPr eaLnBrk="1" fontAlgn="auto" hangingPunct="1">
              <a:spcBef>
                <a:spcPts val="0"/>
              </a:spcBef>
              <a:spcAft>
                <a:spcPts val="0"/>
              </a:spcAft>
              <a:defRPr/>
            </a:pPr>
            <a:r>
              <a:rPr lang="en-US" dirty="0"/>
              <a:t>Preliminary Conclusions </a:t>
            </a:r>
          </a:p>
          <a:p>
            <a:pPr eaLnBrk="1" fontAlgn="auto" hangingPunct="1">
              <a:spcBef>
                <a:spcPts val="0"/>
              </a:spcBef>
              <a:spcAft>
                <a:spcPts val="0"/>
              </a:spcAft>
              <a:defRPr/>
            </a:pPr>
            <a:endParaRPr lang="en-US" dirty="0"/>
          </a:p>
          <a:p>
            <a:pPr marL="0" indent="0" eaLnBrk="1" fontAlgn="auto" hangingPunct="1">
              <a:spcBef>
                <a:spcPts val="0"/>
              </a:spcBef>
              <a:spcAft>
                <a:spcPts val="0"/>
              </a:spcAft>
              <a:buNone/>
              <a:defRPr/>
            </a:pPr>
            <a:r>
              <a:rPr lang="en-US" dirty="0"/>
              <a:t>Final Report</a:t>
            </a:r>
          </a:p>
          <a:p>
            <a:pPr eaLnBrk="1" fontAlgn="auto" hangingPunct="1">
              <a:spcBef>
                <a:spcPts val="0"/>
              </a:spcBef>
              <a:spcAft>
                <a:spcPts val="0"/>
              </a:spcAft>
              <a:defRPr/>
            </a:pPr>
            <a:r>
              <a:rPr lang="en-US" dirty="0"/>
              <a:t>Data Curation</a:t>
            </a:r>
          </a:p>
          <a:p>
            <a:pPr eaLnBrk="1" fontAlgn="auto" hangingPunct="1">
              <a:spcBef>
                <a:spcPts val="0"/>
              </a:spcBef>
              <a:spcAft>
                <a:spcPts val="0"/>
              </a:spcAft>
              <a:defRPr/>
            </a:pPr>
            <a:r>
              <a:rPr lang="en-US" dirty="0"/>
              <a:t>Supervised Learning Results</a:t>
            </a:r>
          </a:p>
          <a:p>
            <a:pPr eaLnBrk="1" fontAlgn="auto" hangingPunct="1">
              <a:spcBef>
                <a:spcPts val="0"/>
              </a:spcBef>
              <a:spcAft>
                <a:spcPts val="0"/>
              </a:spcAft>
              <a:defRPr/>
            </a:pPr>
            <a:r>
              <a:rPr lang="en-US" dirty="0"/>
              <a:t>Conclusions</a:t>
            </a:r>
          </a:p>
          <a:p>
            <a:pPr eaLnBrk="1" fontAlgn="auto" hangingPunct="1">
              <a:spcBef>
                <a:spcPts val="0"/>
              </a:spcBef>
              <a:spcAft>
                <a:spcPts val="0"/>
              </a:spcAft>
              <a:defRPr/>
            </a:pPr>
            <a:r>
              <a:rPr lang="en-US" dirty="0"/>
              <a:t>Follow On Recommendations</a:t>
            </a:r>
          </a:p>
          <a:p>
            <a:pPr eaLnBrk="1" fontAlgn="auto" hangingPunct="1">
              <a:spcBef>
                <a:spcPts val="0"/>
              </a:spcBef>
              <a:spcAft>
                <a:spcPts val="0"/>
              </a:spcAft>
              <a:defRPr/>
            </a:pPr>
            <a:endParaRPr lang="en-US" dirty="0"/>
          </a:p>
          <a:p>
            <a:pPr marL="0" indent="0" eaLnBrk="1" fontAlgn="auto" hangingPunct="1">
              <a:spcBef>
                <a:spcPts val="0"/>
              </a:spcBef>
              <a:spcAft>
                <a:spcPts val="0"/>
              </a:spcAft>
              <a:buNone/>
              <a:defRPr/>
            </a:pPr>
            <a:r>
              <a:rPr lang="en-US" dirty="0"/>
              <a:t>Presentation </a:t>
            </a:r>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u="sng"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70</a:t>
            </a:fld>
            <a:endParaRPr lang="en-US" altLang="en-US"/>
          </a:p>
        </p:txBody>
      </p:sp>
    </p:spTree>
    <p:extLst>
      <p:ext uri="{BB962C8B-B14F-4D97-AF65-F5344CB8AC3E}">
        <p14:creationId xmlns:p14="http://schemas.microsoft.com/office/powerpoint/2010/main" val="1432616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hangingPunct="1"/>
            <a:r>
              <a:rPr lang="en-US" altLang="en-US" sz="2800" dirty="0"/>
              <a:t>Project Schedule</a:t>
            </a:r>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71</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71598501"/>
              </p:ext>
            </p:extLst>
          </p:nvPr>
        </p:nvGraphicFramePr>
        <p:xfrm>
          <a:off x="723900" y="914400"/>
          <a:ext cx="7696200" cy="4297858"/>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519410877"/>
                    </a:ext>
                  </a:extLst>
                </a:gridCol>
                <a:gridCol w="3810000">
                  <a:extLst>
                    <a:ext uri="{9D8B030D-6E8A-4147-A177-3AD203B41FA5}">
                      <a16:colId xmlns:a16="http://schemas.microsoft.com/office/drawing/2014/main" val="2762564483"/>
                    </a:ext>
                  </a:extLst>
                </a:gridCol>
                <a:gridCol w="1447800">
                  <a:extLst>
                    <a:ext uri="{9D8B030D-6E8A-4147-A177-3AD203B41FA5}">
                      <a16:colId xmlns:a16="http://schemas.microsoft.com/office/drawing/2014/main" val="1402370193"/>
                    </a:ext>
                  </a:extLst>
                </a:gridCol>
              </a:tblGrid>
              <a:tr h="365780">
                <a:tc>
                  <a:txBody>
                    <a:bodyPr/>
                    <a:lstStyle/>
                    <a:p>
                      <a:pPr algn="ctr"/>
                      <a:r>
                        <a:rPr lang="en-US" sz="1800" dirty="0"/>
                        <a:t>Activity</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Deliverable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Date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8620">
                <a:tc>
                  <a:txBody>
                    <a:bodyPr/>
                    <a:lstStyle/>
                    <a:p>
                      <a:pPr algn="ctr"/>
                      <a:r>
                        <a:rPr lang="en-US" sz="1800" dirty="0"/>
                        <a:t>Class Discussion of Project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800" dirty="0"/>
                        <a:t>February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56994859"/>
                  </a:ext>
                </a:extLst>
              </a:tr>
              <a:tr h="731560">
                <a:tc>
                  <a:txBody>
                    <a:bodyPr/>
                    <a:lstStyle/>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dirty="0"/>
                        <a:t>Project Plan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dirty="0"/>
                        <a:t>February 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65728">
                <a:tc>
                  <a:txBody>
                    <a:bodyPr/>
                    <a:lstStyle/>
                    <a:p>
                      <a:pPr algn="ctr"/>
                      <a:r>
                        <a:rPr lang="en-US" sz="1800" dirty="0"/>
                        <a:t>Class Discussions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800" dirty="0"/>
                        <a:t>February 14</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78216760"/>
                  </a:ext>
                </a:extLst>
              </a:tr>
              <a:tr h="731546">
                <a:tc>
                  <a:txBody>
                    <a:bodyPr/>
                    <a:lstStyle/>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dirty="0"/>
                        <a:t>Project Plan Revision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dirty="0"/>
                        <a:t>February 21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731560">
                <a:tc>
                  <a:txBody>
                    <a:bodyPr/>
                    <a:lstStyle/>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800" dirty="0"/>
                        <a:t>Final Report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800" dirty="0"/>
                        <a:t>Apr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731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Presentations</a:t>
                      </a:r>
                    </a:p>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dirty="0"/>
                        <a:t>Aprils 15, April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9975426"/>
                  </a:ext>
                </a:extLst>
              </a:tr>
            </a:tbl>
          </a:graphicData>
        </a:graphic>
      </p:graphicFrame>
    </p:spTree>
    <p:extLst>
      <p:ext uri="{BB962C8B-B14F-4D97-AF65-F5344CB8AC3E}">
        <p14:creationId xmlns:p14="http://schemas.microsoft.com/office/powerpoint/2010/main" val="1832814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fontAlgn="auto" hangingPunct="1">
              <a:spcBef>
                <a:spcPts val="0"/>
              </a:spcBef>
              <a:spcAft>
                <a:spcPts val="0"/>
              </a:spcAft>
              <a:defRPr/>
            </a:pPr>
            <a:br>
              <a:rPr lang="en-US" sz="2400" dirty="0"/>
            </a:br>
            <a:r>
              <a:rPr lang="en-US" sz="2200" dirty="0"/>
              <a:t>Data sets for Consideration</a:t>
            </a:r>
          </a:p>
        </p:txBody>
      </p:sp>
      <p:sp>
        <p:nvSpPr>
          <p:cNvPr id="3" name="Content Placeholder 2"/>
          <p:cNvSpPr>
            <a:spLocks noGrp="1"/>
          </p:cNvSpPr>
          <p:nvPr>
            <p:ph idx="1"/>
          </p:nvPr>
        </p:nvSpPr>
        <p:spPr>
          <a:xfrm>
            <a:off x="381000" y="1066800"/>
            <a:ext cx="8458200" cy="5334000"/>
          </a:xfrm>
        </p:spPr>
        <p:txBody>
          <a:bodyPr rtlCol="0">
            <a:noAutofit/>
          </a:bodyPr>
          <a:lstStyle/>
          <a:p>
            <a:pPr marL="0" indent="0" eaLnBrk="1" fontAlgn="auto" hangingPunct="1">
              <a:spcBef>
                <a:spcPts val="0"/>
              </a:spcBef>
              <a:spcAft>
                <a:spcPts val="0"/>
              </a:spcAft>
              <a:buNone/>
              <a:defRPr/>
            </a:pPr>
            <a:r>
              <a:rPr lang="en-US" sz="2000" dirty="0"/>
              <a:t>Think about an area you want to pursue in the long term.  Use this project as an introduction to this longer term project. </a:t>
            </a:r>
          </a:p>
          <a:p>
            <a:pPr marL="0" indent="0" eaLnBrk="1" fontAlgn="auto" hangingPunct="1">
              <a:spcBef>
                <a:spcPts val="0"/>
              </a:spcBef>
              <a:spcAft>
                <a:spcPts val="0"/>
              </a:spcAft>
              <a:buNone/>
              <a:defRPr/>
            </a:pPr>
            <a:endParaRPr lang="en-US" sz="2000" b="1" dirty="0"/>
          </a:p>
          <a:p>
            <a:pPr marL="0" indent="0" eaLnBrk="1" fontAlgn="auto" hangingPunct="1">
              <a:spcBef>
                <a:spcPts val="0"/>
              </a:spcBef>
              <a:spcAft>
                <a:spcPts val="0"/>
              </a:spcAft>
              <a:buNone/>
              <a:defRPr/>
            </a:pPr>
            <a:r>
              <a:rPr lang="en-US" sz="2000" b="1" dirty="0"/>
              <a:t>Potential Sources for datasets:</a:t>
            </a:r>
          </a:p>
          <a:p>
            <a:pPr marL="0" indent="0" eaLnBrk="1" fontAlgn="auto" hangingPunct="1">
              <a:spcBef>
                <a:spcPts val="0"/>
              </a:spcBef>
              <a:spcAft>
                <a:spcPts val="0"/>
              </a:spcAft>
              <a:buNone/>
              <a:defRPr/>
            </a:pPr>
            <a:endParaRPr lang="en-US" sz="900" dirty="0"/>
          </a:p>
          <a:p>
            <a:pPr marL="0" indent="0" eaLnBrk="1" fontAlgn="auto" hangingPunct="1">
              <a:spcBef>
                <a:spcPts val="0"/>
              </a:spcBef>
              <a:spcAft>
                <a:spcPts val="0"/>
              </a:spcAft>
              <a:buNone/>
              <a:defRPr/>
            </a:pPr>
            <a:r>
              <a:rPr lang="en-US" sz="2000" dirty="0">
                <a:hlinkClick r:id="rId2"/>
              </a:rPr>
              <a:t>http://www.kdnuggets.com/datasets/government-local-public.html</a:t>
            </a:r>
            <a:endParaRPr lang="en-US" sz="2000" dirty="0"/>
          </a:p>
          <a:p>
            <a:pPr marL="0" indent="0" eaLnBrk="1" fontAlgn="auto" hangingPunct="1">
              <a:spcBef>
                <a:spcPts val="0"/>
              </a:spcBef>
              <a:spcAft>
                <a:spcPts val="0"/>
              </a:spcAft>
              <a:buNone/>
              <a:defRPr/>
            </a:pPr>
            <a:endParaRPr lang="en-US" sz="1100" dirty="0"/>
          </a:p>
          <a:p>
            <a:pPr marL="0" indent="0">
              <a:buNone/>
            </a:pPr>
            <a:endParaRPr lang="en-US" sz="2000" dirty="0"/>
          </a:p>
          <a:p>
            <a:pPr marL="0" indent="0">
              <a:buNone/>
            </a:pPr>
            <a:r>
              <a:rPr lang="en-US" dirty="0">
                <a:hlinkClick r:id="rId3"/>
              </a:rPr>
              <a:t>https://github.com/caesar0301/awesome-public-datasets#economics</a:t>
            </a:r>
            <a:endParaRPr lang="en-US" dirty="0"/>
          </a:p>
          <a:p>
            <a:pPr marL="0" indent="0">
              <a:buNone/>
            </a:pPr>
            <a:endParaRPr lang="en-US" sz="2000" dirty="0"/>
          </a:p>
          <a:p>
            <a:pPr marL="0" indent="0">
              <a:buNone/>
            </a:pPr>
            <a:endParaRPr lang="en-US" sz="2000" dirty="0"/>
          </a:p>
          <a:p>
            <a:pPr marL="0" indent="0">
              <a:buNone/>
            </a:pPr>
            <a:r>
              <a:rPr lang="en-US" sz="2000" dirty="0">
                <a:hlinkClick r:id="rId4"/>
              </a:rPr>
              <a:t>http://libguides.geneseo.edu/c.php?g=67454&amp;p=434785#s-lg-box-1300425</a:t>
            </a:r>
            <a:endParaRPr lang="en-US" sz="2000" dirty="0"/>
          </a:p>
          <a:p>
            <a:pPr marL="0" indent="0">
              <a:buNone/>
            </a:pPr>
            <a:endParaRPr lang="en-US" sz="2000" dirty="0"/>
          </a:p>
          <a:p>
            <a:pPr marL="0" indent="0">
              <a:buNone/>
            </a:pPr>
            <a:r>
              <a:rPr lang="en-US" dirty="0"/>
              <a:t>Good for sports analytics, could probably get a dataset from here:</a:t>
            </a:r>
            <a:endParaRPr lang="en-US" sz="2000" dirty="0"/>
          </a:p>
          <a:p>
            <a:pPr marL="0" indent="0">
              <a:buNone/>
            </a:pPr>
            <a:r>
              <a:rPr lang="en-US" sz="2000" dirty="0">
                <a:hlinkClick r:id="rId5"/>
              </a:rPr>
              <a:t>http://www.databasesports.com/</a:t>
            </a:r>
            <a:endParaRPr lang="en-US" sz="2000" dirty="0"/>
          </a:p>
          <a:p>
            <a:pPr marL="0" indent="0" eaLnBrk="1" fontAlgn="auto" hangingPunct="1">
              <a:spcBef>
                <a:spcPts val="0"/>
              </a:spcBef>
              <a:spcAft>
                <a:spcPts val="0"/>
              </a:spcAft>
              <a:buNone/>
              <a:defRPr/>
            </a:pPr>
            <a:endParaRPr lang="en-US" sz="2000" dirty="0"/>
          </a:p>
          <a:p>
            <a:pPr marL="0" indent="0" eaLnBrk="1" fontAlgn="auto" hangingPunct="1">
              <a:spcBef>
                <a:spcPts val="0"/>
              </a:spcBef>
              <a:spcAft>
                <a:spcPts val="0"/>
              </a:spcAft>
              <a:buNone/>
              <a:defRPr/>
            </a:pPr>
            <a:endParaRPr lang="en-US" sz="2000" dirty="0"/>
          </a:p>
          <a:p>
            <a:pPr eaLnBrk="1" fontAlgn="auto" hangingPunct="1">
              <a:spcBef>
                <a:spcPts val="0"/>
              </a:spcBef>
              <a:spcAft>
                <a:spcPts val="0"/>
              </a:spcAft>
              <a:defRPr/>
            </a:pPr>
            <a:endParaRPr lang="en-US" sz="2000"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72</a:t>
            </a:fld>
            <a:endParaRPr lang="en-US" altLang="en-US"/>
          </a:p>
        </p:txBody>
      </p:sp>
    </p:spTree>
    <p:extLst>
      <p:ext uri="{BB962C8B-B14F-4D97-AF65-F5344CB8AC3E}">
        <p14:creationId xmlns:p14="http://schemas.microsoft.com/office/powerpoint/2010/main" val="407138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hangingPunct="1"/>
            <a:r>
              <a:rPr lang="en-US" sz="2400" dirty="0"/>
              <a:t>Analysis Plan Specifications</a:t>
            </a:r>
            <a:br>
              <a:rPr lang="en-US" sz="2400" dirty="0"/>
            </a:br>
            <a:r>
              <a:rPr lang="en-US" sz="2000" dirty="0"/>
              <a:t>Topic, Problem Description, Unsupervised Learning Results, Data Selection, Analysis Plan, Supervised Learning Results, Preliminary Conclusions </a:t>
            </a:r>
            <a:endParaRPr lang="en-US" altLang="en-US" sz="2400"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73</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1604632405"/>
              </p:ext>
            </p:extLst>
          </p:nvPr>
        </p:nvGraphicFramePr>
        <p:xfrm>
          <a:off x="457200" y="1397000"/>
          <a:ext cx="8382000" cy="521716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3456550840"/>
                    </a:ext>
                  </a:extLst>
                </a:gridCol>
                <a:gridCol w="4419600">
                  <a:extLst>
                    <a:ext uri="{9D8B030D-6E8A-4147-A177-3AD203B41FA5}">
                      <a16:colId xmlns:a16="http://schemas.microsoft.com/office/drawing/2014/main" val="2060742245"/>
                    </a:ext>
                  </a:extLst>
                </a:gridCol>
                <a:gridCol w="2362200">
                  <a:extLst>
                    <a:ext uri="{9D8B030D-6E8A-4147-A177-3AD203B41FA5}">
                      <a16:colId xmlns:a16="http://schemas.microsoft.com/office/drawing/2014/main" val="1139408227"/>
                    </a:ext>
                  </a:extLst>
                </a:gridCol>
              </a:tblGrid>
              <a:tr h="370840">
                <a:tc>
                  <a:txBody>
                    <a:bodyPr/>
                    <a:lstStyle/>
                    <a:p>
                      <a:r>
                        <a:rPr lang="en-US" dirty="0"/>
                        <a:t>Section</a:t>
                      </a:r>
                    </a:p>
                  </a:txBody>
                  <a:tcPr/>
                </a:tc>
                <a:tc>
                  <a:txBody>
                    <a:bodyPr/>
                    <a:lstStyle/>
                    <a:p>
                      <a:r>
                        <a:rPr lang="en-US" dirty="0"/>
                        <a:t>Description</a:t>
                      </a:r>
                    </a:p>
                  </a:txBody>
                  <a:tcPr/>
                </a:tc>
                <a:tc>
                  <a:txBody>
                    <a:bodyPr/>
                    <a:lstStyle/>
                    <a:p>
                      <a:r>
                        <a:rPr lang="en-US" dirty="0"/>
                        <a:t>Pages</a:t>
                      </a:r>
                    </a:p>
                  </a:txBody>
                  <a:tcPr/>
                </a:tc>
                <a:extLst>
                  <a:ext uri="{0D108BD9-81ED-4DB2-BD59-A6C34878D82A}">
                    <a16:rowId xmlns:a16="http://schemas.microsoft.com/office/drawing/2014/main" val="4287440196"/>
                  </a:ext>
                </a:extLst>
              </a:tr>
              <a:tr h="370840">
                <a:tc>
                  <a:txBody>
                    <a:bodyPr/>
                    <a:lstStyle/>
                    <a:p>
                      <a:r>
                        <a:rPr lang="en-US" dirty="0"/>
                        <a:t>Introduction</a:t>
                      </a:r>
                    </a:p>
                  </a:txBody>
                  <a:tcPr/>
                </a:tc>
                <a:tc>
                  <a:txBody>
                    <a:bodyPr/>
                    <a:lstStyle/>
                    <a:p>
                      <a:r>
                        <a:rPr lang="en-US" dirty="0"/>
                        <a:t>Why you  are interested in the subject area that you selected for your project</a:t>
                      </a:r>
                    </a:p>
                  </a:txBody>
                  <a:tcPr/>
                </a:tc>
                <a:tc>
                  <a:txBody>
                    <a:bodyPr/>
                    <a:lstStyle/>
                    <a:p>
                      <a:r>
                        <a:rPr lang="en-US" dirty="0"/>
                        <a:t>1 paragraph</a:t>
                      </a:r>
                    </a:p>
                  </a:txBody>
                  <a:tcPr/>
                </a:tc>
                <a:extLst>
                  <a:ext uri="{0D108BD9-81ED-4DB2-BD59-A6C34878D82A}">
                    <a16:rowId xmlns:a16="http://schemas.microsoft.com/office/drawing/2014/main" val="1200632889"/>
                  </a:ext>
                </a:extLst>
              </a:tr>
              <a:tr h="370840">
                <a:tc>
                  <a:txBody>
                    <a:bodyPr/>
                    <a:lstStyle/>
                    <a:p>
                      <a:r>
                        <a:rPr lang="en-US" dirty="0"/>
                        <a:t>Problem Description </a:t>
                      </a:r>
                    </a:p>
                  </a:txBody>
                  <a:tcPr/>
                </a:tc>
                <a:tc>
                  <a:txBody>
                    <a:bodyPr/>
                    <a:lstStyle/>
                    <a:p>
                      <a:r>
                        <a:rPr lang="en-US" dirty="0"/>
                        <a:t>What problem are you trying to solve?  Who is the Customer? What will be the effect on the Customer?</a:t>
                      </a:r>
                    </a:p>
                  </a:txBody>
                  <a:tcPr/>
                </a:tc>
                <a:tc>
                  <a:txBody>
                    <a:bodyPr/>
                    <a:lstStyle/>
                    <a:p>
                      <a:r>
                        <a:rPr lang="en-US" dirty="0"/>
                        <a:t>½ page</a:t>
                      </a:r>
                    </a:p>
                  </a:txBody>
                  <a:tcPr/>
                </a:tc>
                <a:extLst>
                  <a:ext uri="{0D108BD9-81ED-4DB2-BD59-A6C34878D82A}">
                    <a16:rowId xmlns:a16="http://schemas.microsoft.com/office/drawing/2014/main" val="1525037758"/>
                  </a:ext>
                </a:extLst>
              </a:tr>
              <a:tr h="370840">
                <a:tc>
                  <a:txBody>
                    <a:bodyPr/>
                    <a:lstStyle/>
                    <a:p>
                      <a:r>
                        <a:rPr lang="en-US" dirty="0"/>
                        <a:t>Unsupervised Learning Results </a:t>
                      </a:r>
                    </a:p>
                  </a:txBody>
                  <a:tcPr/>
                </a:tc>
                <a:tc>
                  <a:txBody>
                    <a:bodyPr/>
                    <a:lstStyle/>
                    <a:p>
                      <a:r>
                        <a:rPr lang="en-US" dirty="0"/>
                        <a:t>Look at some candidate datasets. Plot data, perform PCA, clustering, and other techniques. Do you have sufficient data? What is the quality? </a:t>
                      </a:r>
                    </a:p>
                  </a:txBody>
                  <a:tcPr/>
                </a:tc>
                <a:tc>
                  <a:txBody>
                    <a:bodyPr/>
                    <a:lstStyle/>
                    <a:p>
                      <a:r>
                        <a:rPr lang="en-US" dirty="0"/>
                        <a:t>A few pages</a:t>
                      </a:r>
                    </a:p>
                  </a:txBody>
                  <a:tcPr/>
                </a:tc>
                <a:extLst>
                  <a:ext uri="{0D108BD9-81ED-4DB2-BD59-A6C34878D82A}">
                    <a16:rowId xmlns:a16="http://schemas.microsoft.com/office/drawing/2014/main" val="3067470084"/>
                  </a:ext>
                </a:extLst>
              </a:tr>
              <a:tr h="370840">
                <a:tc>
                  <a:txBody>
                    <a:bodyPr/>
                    <a:lstStyle/>
                    <a:p>
                      <a:r>
                        <a:rPr lang="en-US" dirty="0"/>
                        <a:t>Analysis Plan </a:t>
                      </a:r>
                    </a:p>
                  </a:txBody>
                  <a:tcPr/>
                </a:tc>
                <a:tc>
                  <a:txBody>
                    <a:bodyPr/>
                    <a:lstStyle/>
                    <a:p>
                      <a:r>
                        <a:rPr lang="en-US" dirty="0"/>
                        <a:t>What results will you need to solve the problem or answer the question? How do you plan to get them? What data conditioning will you need to do?</a:t>
                      </a:r>
                    </a:p>
                  </a:txBody>
                  <a:tcPr/>
                </a:tc>
                <a:tc>
                  <a:txBody>
                    <a:bodyPr/>
                    <a:lstStyle/>
                    <a:p>
                      <a:r>
                        <a:rPr lang="en-US" dirty="0"/>
                        <a:t>½ page</a:t>
                      </a:r>
                    </a:p>
                  </a:txBody>
                  <a:tcPr/>
                </a:tc>
                <a:extLst>
                  <a:ext uri="{0D108BD9-81ED-4DB2-BD59-A6C34878D82A}">
                    <a16:rowId xmlns:a16="http://schemas.microsoft.com/office/drawing/2014/main" val="2197456143"/>
                  </a:ext>
                </a:extLst>
              </a:tr>
              <a:tr h="370840">
                <a:tc>
                  <a:txBody>
                    <a:bodyPr/>
                    <a:lstStyle/>
                    <a:p>
                      <a:r>
                        <a:rPr lang="en-US" dirty="0"/>
                        <a:t>Preliminary Results and Conclusions</a:t>
                      </a:r>
                    </a:p>
                  </a:txBody>
                  <a:tcPr/>
                </a:tc>
                <a:tc>
                  <a:txBody>
                    <a:bodyPr/>
                    <a:lstStyle/>
                    <a:p>
                      <a:r>
                        <a:rPr lang="en-US" dirty="0"/>
                        <a:t>Include any Supervised Learning Analysis you have done. What conclusions can you make form this work?</a:t>
                      </a:r>
                    </a:p>
                  </a:txBody>
                  <a:tcPr/>
                </a:tc>
                <a:tc>
                  <a:txBody>
                    <a:bodyPr/>
                    <a:lstStyle/>
                    <a:p>
                      <a:r>
                        <a:rPr lang="en-US" dirty="0"/>
                        <a:t>1 to a few pages</a:t>
                      </a:r>
                    </a:p>
                  </a:txBody>
                  <a:tcPr/>
                </a:tc>
                <a:extLst>
                  <a:ext uri="{0D108BD9-81ED-4DB2-BD59-A6C34878D82A}">
                    <a16:rowId xmlns:a16="http://schemas.microsoft.com/office/drawing/2014/main" val="358082650"/>
                  </a:ext>
                </a:extLst>
              </a:tr>
            </a:tbl>
          </a:graphicData>
        </a:graphic>
      </p:graphicFrame>
    </p:spTree>
    <p:extLst>
      <p:ext uri="{BB962C8B-B14F-4D97-AF65-F5344CB8AC3E}">
        <p14:creationId xmlns:p14="http://schemas.microsoft.com/office/powerpoint/2010/main" val="2906026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fontAlgn="auto" hangingPunct="1">
              <a:spcBef>
                <a:spcPts val="0"/>
              </a:spcBef>
              <a:spcAft>
                <a:spcPts val="0"/>
              </a:spcAft>
              <a:defRPr/>
            </a:pPr>
            <a:br>
              <a:rPr lang="en-US" sz="2400" dirty="0"/>
            </a:br>
            <a:r>
              <a:rPr lang="en-US" sz="2400" dirty="0"/>
              <a:t>Data Curation</a:t>
            </a:r>
          </a:p>
        </p:txBody>
      </p:sp>
      <p:sp>
        <p:nvSpPr>
          <p:cNvPr id="3" name="Content Placeholder 2"/>
          <p:cNvSpPr>
            <a:spLocks noGrp="1"/>
          </p:cNvSpPr>
          <p:nvPr>
            <p:ph idx="1"/>
          </p:nvPr>
        </p:nvSpPr>
        <p:spPr>
          <a:xfrm>
            <a:off x="381000" y="1066800"/>
            <a:ext cx="8458200" cy="5334000"/>
          </a:xfrm>
        </p:spPr>
        <p:txBody>
          <a:bodyPr rtlCol="0">
            <a:noAutofit/>
          </a:bodyPr>
          <a:lstStyle/>
          <a:p>
            <a:pPr marL="0" indent="0" eaLnBrk="1" fontAlgn="auto" hangingPunct="1">
              <a:spcBef>
                <a:spcPts val="0"/>
              </a:spcBef>
              <a:spcAft>
                <a:spcPts val="0"/>
              </a:spcAft>
              <a:buFont typeface="Arial" charset="0"/>
              <a:buNone/>
              <a:defRPr/>
            </a:pPr>
            <a:r>
              <a:rPr lang="en-US" sz="2000" b="1" dirty="0"/>
              <a:t>Curation</a:t>
            </a:r>
            <a:r>
              <a:rPr lang="en-US" sz="2000" dirty="0"/>
              <a:t> is the conditioning of the data so you can do your analysis.  What are you going to do with missing data?  Is data repeated? Is there ambiguous data?  Are the units provided and consistent? Do we need to scale and center the data?</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r>
              <a:rPr lang="en-US" sz="2000" u="sng" dirty="0"/>
              <a:t>Understanding the data </a:t>
            </a:r>
            <a:r>
              <a:rPr lang="en-US" sz="2000" dirty="0"/>
              <a:t>requires you to find answers to questions like: Is the data field discrete or continuous?  What is the range (for continuous) or the allowable values (for discrete)?  Which features are related to others and which are independent?</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r>
              <a:rPr lang="en-US" sz="2000" dirty="0"/>
              <a:t>  </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r>
              <a:rPr lang="en-US" sz="2000" dirty="0"/>
              <a:t> </a:t>
            </a:r>
          </a:p>
          <a:p>
            <a:pPr eaLnBrk="1" fontAlgn="auto" hangingPunct="1">
              <a:spcBef>
                <a:spcPts val="0"/>
              </a:spcBef>
              <a:spcAft>
                <a:spcPts val="0"/>
              </a:spcAft>
              <a:defRPr/>
            </a:pPr>
            <a:endParaRPr lang="en-US" sz="2000" dirty="0"/>
          </a:p>
          <a:p>
            <a:pPr eaLnBrk="1" fontAlgn="auto" hangingPunct="1">
              <a:spcBef>
                <a:spcPts val="0"/>
              </a:spcBef>
              <a:spcAft>
                <a:spcPts val="0"/>
              </a:spcAft>
              <a:defRPr/>
            </a:pPr>
            <a:endParaRPr lang="en-US" sz="2000" u="sng"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74</a:t>
            </a:fld>
            <a:endParaRPr lang="en-US" altLang="en-US"/>
          </a:p>
        </p:txBody>
      </p:sp>
      <p:sp>
        <p:nvSpPr>
          <p:cNvPr id="4" name="Isosceles Triangle 3"/>
          <p:cNvSpPr/>
          <p:nvPr/>
        </p:nvSpPr>
        <p:spPr>
          <a:xfrm>
            <a:off x="2174789" y="4057135"/>
            <a:ext cx="4343400" cy="23622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3429000" y="5029200"/>
            <a:ext cx="1828800" cy="13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3962400" y="4419600"/>
            <a:ext cx="762000" cy="720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94661" y="3927901"/>
            <a:ext cx="2244811" cy="2031325"/>
          </a:xfrm>
          <a:prstGeom prst="rect">
            <a:avLst/>
          </a:prstGeom>
          <a:noFill/>
        </p:spPr>
        <p:txBody>
          <a:bodyPr wrap="square" rtlCol="0">
            <a:spAutoFit/>
          </a:bodyPr>
          <a:lstStyle/>
          <a:p>
            <a:pPr algn="r"/>
            <a:r>
              <a:rPr lang="en-US" dirty="0"/>
              <a:t>Results Visualization</a:t>
            </a:r>
          </a:p>
          <a:p>
            <a:pPr algn="r"/>
            <a:endParaRPr lang="en-US" dirty="0"/>
          </a:p>
          <a:p>
            <a:pPr algn="r"/>
            <a:r>
              <a:rPr lang="en-US" dirty="0"/>
              <a:t>Data Analysis</a:t>
            </a:r>
          </a:p>
          <a:p>
            <a:pPr algn="r"/>
            <a:endParaRPr lang="en-US" dirty="0"/>
          </a:p>
          <a:p>
            <a:pPr algn="r"/>
            <a:endParaRPr lang="en-US" dirty="0"/>
          </a:p>
          <a:p>
            <a:pPr algn="r"/>
            <a:endParaRPr lang="en-US" dirty="0"/>
          </a:p>
          <a:p>
            <a:pPr algn="r"/>
            <a:r>
              <a:rPr lang="en-US" dirty="0"/>
              <a:t>Data Curation</a:t>
            </a:r>
          </a:p>
        </p:txBody>
      </p:sp>
      <p:cxnSp>
        <p:nvCxnSpPr>
          <p:cNvPr id="20" name="Straight Connector 19"/>
          <p:cNvCxnSpPr/>
          <p:nvPr/>
        </p:nvCxnSpPr>
        <p:spPr>
          <a:xfrm>
            <a:off x="4648200" y="4419600"/>
            <a:ext cx="375220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57800" y="5038039"/>
            <a:ext cx="3181672" cy="26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351348" y="4191000"/>
            <a:ext cx="2024529" cy="1200329"/>
          </a:xfrm>
          <a:prstGeom prst="rect">
            <a:avLst/>
          </a:prstGeom>
          <a:noFill/>
        </p:spPr>
        <p:txBody>
          <a:bodyPr wrap="none" rtlCol="0">
            <a:spAutoFit/>
          </a:bodyPr>
          <a:lstStyle/>
          <a:p>
            <a:r>
              <a:rPr lang="en-US" sz="2400" dirty="0"/>
              <a:t>A Typical </a:t>
            </a:r>
          </a:p>
          <a:p>
            <a:r>
              <a:rPr lang="en-US" sz="2400" dirty="0"/>
              <a:t>Data Analytics </a:t>
            </a:r>
          </a:p>
          <a:p>
            <a:r>
              <a:rPr lang="en-US" sz="2400" dirty="0"/>
              <a:t>Project</a:t>
            </a:r>
          </a:p>
        </p:txBody>
      </p:sp>
      <p:cxnSp>
        <p:nvCxnSpPr>
          <p:cNvPr id="35" name="Straight Connector 34"/>
          <p:cNvCxnSpPr>
            <a:stCxn id="4" idx="4"/>
          </p:cNvCxnSpPr>
          <p:nvPr/>
        </p:nvCxnSpPr>
        <p:spPr>
          <a:xfrm>
            <a:off x="6518189" y="6419335"/>
            <a:ext cx="192128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71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will cause Your Linear Model to be “Bad”</a:t>
            </a:r>
          </a:p>
        </p:txBody>
      </p:sp>
      <p:sp>
        <p:nvSpPr>
          <p:cNvPr id="3" name="Content Placeholder 2"/>
          <p:cNvSpPr>
            <a:spLocks noGrp="1"/>
          </p:cNvSpPr>
          <p:nvPr>
            <p:ph idx="1"/>
          </p:nvPr>
        </p:nvSpPr>
        <p:spPr/>
        <p:txBody>
          <a:bodyPr/>
          <a:lstStyle/>
          <a:p>
            <a:pPr>
              <a:spcBef>
                <a:spcPts val="2400"/>
              </a:spcBef>
            </a:pPr>
            <a:r>
              <a:rPr lang="en-US" sz="2000" b="1" dirty="0"/>
              <a:t>Nonlinearity</a:t>
            </a:r>
            <a:r>
              <a:rPr lang="en-US" sz="2000" dirty="0"/>
              <a:t> – The relationship between feature and outcome is curved.  Look at residuals to see if relationship is nonlinear.    </a:t>
            </a:r>
            <a:endParaRPr lang="en-US" sz="1100" dirty="0"/>
          </a:p>
          <a:p>
            <a:r>
              <a:rPr lang="en-US" sz="2000" b="1" dirty="0"/>
              <a:t>Collinearity</a:t>
            </a:r>
            <a:r>
              <a:rPr lang="en-US" sz="2000" dirty="0"/>
              <a:t> – 2 or more features are closely correlated.</a:t>
            </a:r>
          </a:p>
          <a:p>
            <a:r>
              <a:rPr lang="en-US" sz="2000" b="1" dirty="0"/>
              <a:t>Correlated Errors </a:t>
            </a:r>
            <a:r>
              <a:rPr lang="en-US" sz="2000" dirty="0"/>
              <a:t>– Ideally errors are random and by definition not able to be modelled.  If errors are correlated with each other then the model will look better than it is. P will be artificially low, 95% conf. levels too small.    </a:t>
            </a:r>
            <a:endParaRPr lang="en-US" sz="1050" dirty="0"/>
          </a:p>
          <a:p>
            <a:r>
              <a:rPr lang="en-US" sz="2000" b="1" dirty="0"/>
              <a:t>Non-Constant Variance (Heteroscedasticity, also know as Multiplicative Noise) </a:t>
            </a:r>
            <a:r>
              <a:rPr lang="en-US" sz="2000" dirty="0"/>
              <a:t>– Errors scale with feature level. Graph of data has a funnel shape</a:t>
            </a:r>
            <a:endParaRPr lang="en-US" sz="1200" dirty="0"/>
          </a:p>
          <a:p>
            <a:pPr>
              <a:spcBef>
                <a:spcPts val="1200"/>
              </a:spcBef>
            </a:pPr>
            <a:r>
              <a:rPr lang="en-US" sz="2000" b="1" dirty="0"/>
              <a:t>Outliers</a:t>
            </a:r>
            <a:r>
              <a:rPr lang="en-US" sz="2000" dirty="0"/>
              <a:t> – One or more unusually large residual(s).  May affect model and estimates of model goodness. </a:t>
            </a:r>
          </a:p>
          <a:p>
            <a:pPr>
              <a:spcBef>
                <a:spcPts val="1200"/>
              </a:spcBef>
            </a:pPr>
            <a:r>
              <a:rPr lang="en-US" sz="2000" b="1" dirty="0"/>
              <a:t>Leverage Points </a:t>
            </a:r>
            <a:r>
              <a:rPr lang="en-US" sz="2000" dirty="0"/>
              <a:t>– Feature samples in a dataset that are far from the rest. If dropped you get a much different model.  </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75</a:t>
            </a:fld>
            <a:endParaRPr lang="en-US" altLang="en-US"/>
          </a:p>
        </p:txBody>
      </p:sp>
    </p:spTree>
    <p:extLst>
      <p:ext uri="{BB962C8B-B14F-4D97-AF65-F5344CB8AC3E}">
        <p14:creationId xmlns:p14="http://schemas.microsoft.com/office/powerpoint/2010/main" val="40207593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Mitigation Techniques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76</a:t>
            </a:fld>
            <a:endParaRPr lang="en-US" altLang="en-US"/>
          </a:p>
        </p:txBody>
      </p:sp>
      <p:graphicFrame>
        <p:nvGraphicFramePr>
          <p:cNvPr id="5" name="Table 4"/>
          <p:cNvGraphicFramePr>
            <a:graphicFrameLocks noGrp="1"/>
          </p:cNvGraphicFramePr>
          <p:nvPr/>
        </p:nvGraphicFramePr>
        <p:xfrm>
          <a:off x="342900" y="1156335"/>
          <a:ext cx="8496300" cy="4759960"/>
        </p:xfrm>
        <a:graphic>
          <a:graphicData uri="http://schemas.openxmlformats.org/drawingml/2006/table">
            <a:tbl>
              <a:tblPr firstRow="1" bandRow="1">
                <a:tableStyleId>{5C22544A-7EE6-4342-B048-85BDC9FD1C3A}</a:tableStyleId>
              </a:tblPr>
              <a:tblGrid>
                <a:gridCol w="1978590">
                  <a:extLst>
                    <a:ext uri="{9D8B030D-6E8A-4147-A177-3AD203B41FA5}">
                      <a16:colId xmlns:a16="http://schemas.microsoft.com/office/drawing/2014/main" val="1646904383"/>
                    </a:ext>
                  </a:extLst>
                </a:gridCol>
                <a:gridCol w="3879589">
                  <a:extLst>
                    <a:ext uri="{9D8B030D-6E8A-4147-A177-3AD203B41FA5}">
                      <a16:colId xmlns:a16="http://schemas.microsoft.com/office/drawing/2014/main" val="3257317529"/>
                    </a:ext>
                  </a:extLst>
                </a:gridCol>
                <a:gridCol w="2638121">
                  <a:extLst>
                    <a:ext uri="{9D8B030D-6E8A-4147-A177-3AD203B41FA5}">
                      <a16:colId xmlns:a16="http://schemas.microsoft.com/office/drawing/2014/main" val="1162628575"/>
                    </a:ext>
                  </a:extLst>
                </a:gridCol>
              </a:tblGrid>
              <a:tr h="370840">
                <a:tc>
                  <a:txBody>
                    <a:bodyPr/>
                    <a:lstStyle/>
                    <a:p>
                      <a:r>
                        <a:rPr lang="en-US" dirty="0"/>
                        <a:t>Error</a:t>
                      </a:r>
                    </a:p>
                  </a:txBody>
                  <a:tcPr/>
                </a:tc>
                <a:tc>
                  <a:txBody>
                    <a:bodyPr/>
                    <a:lstStyle/>
                    <a:p>
                      <a:r>
                        <a:rPr lang="en-US" dirty="0"/>
                        <a:t>Effect</a:t>
                      </a:r>
                    </a:p>
                  </a:txBody>
                  <a:tcPr/>
                </a:tc>
                <a:tc>
                  <a:txBody>
                    <a:bodyPr/>
                    <a:lstStyle/>
                    <a:p>
                      <a:r>
                        <a:rPr lang="en-US" dirty="0"/>
                        <a:t>Mitigation</a:t>
                      </a:r>
                    </a:p>
                  </a:txBody>
                  <a:tcPr/>
                </a:tc>
                <a:extLst>
                  <a:ext uri="{0D108BD9-81ED-4DB2-BD59-A6C34878D82A}">
                    <a16:rowId xmlns:a16="http://schemas.microsoft.com/office/drawing/2014/main" val="2430901688"/>
                  </a:ext>
                </a:extLst>
              </a:tr>
              <a:tr h="370840">
                <a:tc>
                  <a:txBody>
                    <a:bodyPr/>
                    <a:lstStyle/>
                    <a:p>
                      <a:r>
                        <a:rPr lang="en-US" dirty="0"/>
                        <a:t>Nonlinear</a:t>
                      </a:r>
                    </a:p>
                  </a:txBody>
                  <a:tcPr/>
                </a:tc>
                <a:tc>
                  <a:txBody>
                    <a:bodyPr/>
                    <a:lstStyle/>
                    <a:p>
                      <a:r>
                        <a:rPr lang="en-US" dirty="0"/>
                        <a:t>Good model within a certain range but regions where model is very bad</a:t>
                      </a:r>
                    </a:p>
                  </a:txBody>
                  <a:tcPr/>
                </a:tc>
                <a:tc>
                  <a:txBody>
                    <a:bodyPr/>
                    <a:lstStyle/>
                    <a:p>
                      <a:r>
                        <a:rPr lang="en-US" dirty="0"/>
                        <a:t>Use nonlinear technique</a:t>
                      </a:r>
                    </a:p>
                  </a:txBody>
                  <a:tcPr/>
                </a:tc>
                <a:extLst>
                  <a:ext uri="{0D108BD9-81ED-4DB2-BD59-A6C34878D82A}">
                    <a16:rowId xmlns:a16="http://schemas.microsoft.com/office/drawing/2014/main" val="1927943732"/>
                  </a:ext>
                </a:extLst>
              </a:tr>
              <a:tr h="370840">
                <a:tc>
                  <a:txBody>
                    <a:bodyPr/>
                    <a:lstStyle/>
                    <a:p>
                      <a:r>
                        <a:rPr lang="en-US" dirty="0"/>
                        <a:t>Collinear</a:t>
                      </a:r>
                    </a:p>
                  </a:txBody>
                  <a:tcPr/>
                </a:tc>
                <a:tc>
                  <a:txBody>
                    <a:bodyPr/>
                    <a:lstStyle/>
                    <a:p>
                      <a:r>
                        <a:rPr lang="en-US" dirty="0"/>
                        <a:t>Include too many features in the model making it hard to use and unstable</a:t>
                      </a:r>
                    </a:p>
                  </a:txBody>
                  <a:tcPr/>
                </a:tc>
                <a:tc>
                  <a:txBody>
                    <a:bodyPr/>
                    <a:lstStyle/>
                    <a:p>
                      <a:r>
                        <a:rPr lang="en-US" dirty="0"/>
                        <a:t>Drop one variable of the pair that are </a:t>
                      </a:r>
                      <a:r>
                        <a:rPr lang="en-US" dirty="0" err="1"/>
                        <a:t>colinear</a:t>
                      </a:r>
                      <a:endParaRPr lang="en-US" dirty="0"/>
                    </a:p>
                  </a:txBody>
                  <a:tcPr/>
                </a:tc>
                <a:extLst>
                  <a:ext uri="{0D108BD9-81ED-4DB2-BD59-A6C34878D82A}">
                    <a16:rowId xmlns:a16="http://schemas.microsoft.com/office/drawing/2014/main" val="4248741361"/>
                  </a:ext>
                </a:extLst>
              </a:tr>
              <a:tr h="370840">
                <a:tc>
                  <a:txBody>
                    <a:bodyPr/>
                    <a:lstStyle/>
                    <a:p>
                      <a:r>
                        <a:rPr lang="en-US" dirty="0"/>
                        <a:t>Correlated Errors</a:t>
                      </a:r>
                    </a:p>
                  </a:txBody>
                  <a:tcPr/>
                </a:tc>
                <a:tc>
                  <a:txBody>
                    <a:bodyPr/>
                    <a:lstStyle/>
                    <a:p>
                      <a:r>
                        <a:rPr lang="en-US" dirty="0"/>
                        <a:t>P values artificially low, leading to inclusion of features that are not significant.  Again hard to use.</a:t>
                      </a:r>
                    </a:p>
                  </a:txBody>
                  <a:tcPr/>
                </a:tc>
                <a:tc>
                  <a:txBody>
                    <a:bodyPr/>
                    <a:lstStyle/>
                    <a:p>
                      <a:r>
                        <a:rPr lang="en-US" dirty="0"/>
                        <a:t>Eliminate outcomes that make the errors correlated</a:t>
                      </a:r>
                    </a:p>
                  </a:txBody>
                  <a:tcPr/>
                </a:tc>
                <a:extLst>
                  <a:ext uri="{0D108BD9-81ED-4DB2-BD59-A6C34878D82A}">
                    <a16:rowId xmlns:a16="http://schemas.microsoft.com/office/drawing/2014/main" val="1135731599"/>
                  </a:ext>
                </a:extLst>
              </a:tr>
              <a:tr h="370840">
                <a:tc>
                  <a:txBody>
                    <a:bodyPr/>
                    <a:lstStyle/>
                    <a:p>
                      <a:r>
                        <a:rPr lang="en-US" dirty="0"/>
                        <a:t>Heteroscedasticity</a:t>
                      </a:r>
                    </a:p>
                  </a:txBody>
                  <a:tcPr/>
                </a:tc>
                <a:tc>
                  <a:txBody>
                    <a:bodyPr/>
                    <a:lstStyle/>
                    <a:p>
                      <a:r>
                        <a:rPr lang="en-US" dirty="0"/>
                        <a:t>Errors vary based on the distribution of features</a:t>
                      </a:r>
                    </a:p>
                  </a:txBody>
                  <a:tcPr/>
                </a:tc>
                <a:tc>
                  <a:txBody>
                    <a:bodyPr/>
                    <a:lstStyle/>
                    <a:p>
                      <a:r>
                        <a:rPr lang="en-US" dirty="0"/>
                        <a:t>Scale data and use nonlinear techniques</a:t>
                      </a:r>
                    </a:p>
                  </a:txBody>
                  <a:tcPr/>
                </a:tc>
                <a:extLst>
                  <a:ext uri="{0D108BD9-81ED-4DB2-BD59-A6C34878D82A}">
                    <a16:rowId xmlns:a16="http://schemas.microsoft.com/office/drawing/2014/main" val="2607872700"/>
                  </a:ext>
                </a:extLst>
              </a:tr>
              <a:tr h="370840">
                <a:tc>
                  <a:txBody>
                    <a:bodyPr/>
                    <a:lstStyle/>
                    <a:p>
                      <a:r>
                        <a:rPr lang="en-US" dirty="0"/>
                        <a:t>Large Outliers</a:t>
                      </a:r>
                    </a:p>
                  </a:txBody>
                  <a:tcPr/>
                </a:tc>
                <a:tc>
                  <a:txBody>
                    <a:bodyPr/>
                    <a:lstStyle/>
                    <a:p>
                      <a:r>
                        <a:rPr lang="en-US" dirty="0"/>
                        <a:t>A few points can dominate the optimization</a:t>
                      </a:r>
                    </a:p>
                  </a:txBody>
                  <a:tcPr/>
                </a:tc>
                <a:tc>
                  <a:txBody>
                    <a:bodyPr/>
                    <a:lstStyle/>
                    <a:p>
                      <a:r>
                        <a:rPr lang="en-US" dirty="0"/>
                        <a:t>Drop outliers, but be careful.  Compare predictions.</a:t>
                      </a:r>
                    </a:p>
                  </a:txBody>
                  <a:tcPr/>
                </a:tc>
                <a:extLst>
                  <a:ext uri="{0D108BD9-81ED-4DB2-BD59-A6C34878D82A}">
                    <a16:rowId xmlns:a16="http://schemas.microsoft.com/office/drawing/2014/main" val="3740044550"/>
                  </a:ext>
                </a:extLst>
              </a:tr>
              <a:tr h="370840">
                <a:tc>
                  <a:txBody>
                    <a:bodyPr/>
                    <a:lstStyle/>
                    <a:p>
                      <a:r>
                        <a:rPr lang="en-US" dirty="0"/>
                        <a:t>Leverage Points</a:t>
                      </a:r>
                    </a:p>
                  </a:txBody>
                  <a:tcPr/>
                </a:tc>
                <a:tc>
                  <a:txBody>
                    <a:bodyPr/>
                    <a:lstStyle/>
                    <a:p>
                      <a:r>
                        <a:rPr lang="en-US" dirty="0"/>
                        <a:t>A few points can dominate the optimization</a:t>
                      </a:r>
                    </a:p>
                  </a:txBody>
                  <a:tcPr/>
                </a:tc>
                <a:tc>
                  <a:txBody>
                    <a:bodyPr/>
                    <a:lstStyle/>
                    <a:p>
                      <a:r>
                        <a:rPr lang="en-US" dirty="0"/>
                        <a:t>Drop high leverage points, but again be careful.</a:t>
                      </a:r>
                    </a:p>
                  </a:txBody>
                  <a:tcPr/>
                </a:tc>
                <a:extLst>
                  <a:ext uri="{0D108BD9-81ED-4DB2-BD59-A6C34878D82A}">
                    <a16:rowId xmlns:a16="http://schemas.microsoft.com/office/drawing/2014/main" val="1177109969"/>
                  </a:ext>
                </a:extLst>
              </a:tr>
            </a:tbl>
          </a:graphicData>
        </a:graphic>
      </p:graphicFrame>
    </p:spTree>
    <p:extLst>
      <p:ext uri="{BB962C8B-B14F-4D97-AF65-F5344CB8AC3E}">
        <p14:creationId xmlns:p14="http://schemas.microsoft.com/office/powerpoint/2010/main" val="3654616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fontAlgn="auto" hangingPunct="1">
              <a:spcBef>
                <a:spcPts val="0"/>
              </a:spcBef>
              <a:spcAft>
                <a:spcPts val="0"/>
              </a:spcAft>
              <a:defRPr/>
            </a:pPr>
            <a:r>
              <a:rPr lang="en-US" sz="2400" dirty="0"/>
              <a:t>Final Results, Conclusions, Follow On Recommendations</a:t>
            </a:r>
          </a:p>
        </p:txBody>
      </p:sp>
      <p:sp>
        <p:nvSpPr>
          <p:cNvPr id="3" name="Content Placeholder 2"/>
          <p:cNvSpPr>
            <a:spLocks noGrp="1"/>
          </p:cNvSpPr>
          <p:nvPr>
            <p:ph idx="1"/>
          </p:nvPr>
        </p:nvSpPr>
        <p:spPr>
          <a:xfrm>
            <a:off x="381000" y="1066800"/>
            <a:ext cx="8458200" cy="5334000"/>
          </a:xfrm>
        </p:spPr>
        <p:txBody>
          <a:bodyPr rtlCol="0">
            <a:noAutofit/>
          </a:bodyPr>
          <a:lstStyle/>
          <a:p>
            <a:pPr marL="0" indent="0" eaLnBrk="1" fontAlgn="auto" hangingPunct="1">
              <a:spcBef>
                <a:spcPts val="0"/>
              </a:spcBef>
              <a:spcAft>
                <a:spcPts val="0"/>
              </a:spcAft>
              <a:buFont typeface="Arial" charset="0"/>
              <a:buNone/>
              <a:defRPr/>
            </a:pPr>
            <a:r>
              <a:rPr lang="en-US" sz="2000" dirty="0"/>
              <a:t>The Final Results are the statistical learning results that answer the original objectives of the project. Present the models you developed, the modeling parameters you used, and the predictions or estimates. </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r>
              <a:rPr lang="en-US" sz="2000" dirty="0"/>
              <a:t>Be sure to include how you determined </a:t>
            </a:r>
            <a:r>
              <a:rPr lang="en-US" sz="2000" u="sng" dirty="0"/>
              <a:t>how accurate and how robust </a:t>
            </a:r>
            <a:r>
              <a:rPr lang="en-US" sz="2000" dirty="0"/>
              <a:t>you think the model(s) is(are).    </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r>
              <a:rPr lang="en-US" sz="2000" dirty="0"/>
              <a:t>If the original plan did not work out and adjustments had to be made, please describe this process and why you made the choices you did.  </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r>
              <a:rPr lang="en-US" sz="2000" dirty="0"/>
              <a:t>Visualization of the results is encouraged, but we’re not doing a data graphics course. Focus on the techniques we covered in class and which apply best to your project. </a:t>
            </a:r>
          </a:p>
          <a:p>
            <a:pPr marL="0" indent="0" eaLnBrk="1" fontAlgn="auto" hangingPunct="1">
              <a:spcBef>
                <a:spcPts val="0"/>
              </a:spcBef>
              <a:spcAft>
                <a:spcPts val="0"/>
              </a:spcAft>
              <a:buFont typeface="Arial" charset="0"/>
              <a:buNone/>
              <a:defRPr/>
            </a:pPr>
            <a:endParaRPr lang="en-US" dirty="0"/>
          </a:p>
          <a:p>
            <a:pPr marL="0" indent="0" eaLnBrk="1" fontAlgn="auto" hangingPunct="1">
              <a:spcBef>
                <a:spcPts val="0"/>
              </a:spcBef>
              <a:spcAft>
                <a:spcPts val="0"/>
              </a:spcAft>
              <a:buFont typeface="Arial" charset="0"/>
              <a:buNone/>
              <a:defRPr/>
            </a:pPr>
            <a:r>
              <a:rPr lang="en-US" sz="2000" dirty="0"/>
              <a:t>If you already know Statistical Learning and want to go deep into 1 technique, please see me and we’ll work something out.</a:t>
            </a:r>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endParaRPr lang="en-US" sz="2000" dirty="0"/>
          </a:p>
          <a:p>
            <a:pPr marL="0" indent="0" eaLnBrk="1" fontAlgn="auto" hangingPunct="1">
              <a:spcBef>
                <a:spcPts val="0"/>
              </a:spcBef>
              <a:spcAft>
                <a:spcPts val="0"/>
              </a:spcAft>
              <a:buFont typeface="Arial" charset="0"/>
              <a:buNone/>
              <a:defRPr/>
            </a:pPr>
            <a:endParaRPr lang="en-US" sz="2000"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u="sng"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77</a:t>
            </a:fld>
            <a:endParaRPr lang="en-US" altLang="en-US"/>
          </a:p>
        </p:txBody>
      </p:sp>
    </p:spTree>
    <p:extLst>
      <p:ext uri="{BB962C8B-B14F-4D97-AF65-F5344CB8AC3E}">
        <p14:creationId xmlns:p14="http://schemas.microsoft.com/office/powerpoint/2010/main" val="1380230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pPr eaLnBrk="1" hangingPunct="1"/>
            <a:r>
              <a:rPr lang="en-US" sz="2400" dirty="0"/>
              <a:t>Final Report: Specifications</a:t>
            </a:r>
            <a:endParaRPr lang="en-US" altLang="en-US" sz="2400" dirty="0"/>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78</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2291453838"/>
              </p:ext>
            </p:extLst>
          </p:nvPr>
        </p:nvGraphicFramePr>
        <p:xfrm>
          <a:off x="381000" y="1181100"/>
          <a:ext cx="8382000" cy="4866640"/>
        </p:xfrm>
        <a:graphic>
          <a:graphicData uri="http://schemas.openxmlformats.org/drawingml/2006/table">
            <a:tbl>
              <a:tblPr firstRow="1" bandRow="1">
                <a:tableStyleId>{5C22544A-7EE6-4342-B048-85BDC9FD1C3A}</a:tableStyleId>
              </a:tblPr>
              <a:tblGrid>
                <a:gridCol w="1337553">
                  <a:extLst>
                    <a:ext uri="{9D8B030D-6E8A-4147-A177-3AD203B41FA5}">
                      <a16:colId xmlns:a16="http://schemas.microsoft.com/office/drawing/2014/main" val="3456550840"/>
                    </a:ext>
                  </a:extLst>
                </a:gridCol>
                <a:gridCol w="4682247">
                  <a:extLst>
                    <a:ext uri="{9D8B030D-6E8A-4147-A177-3AD203B41FA5}">
                      <a16:colId xmlns:a16="http://schemas.microsoft.com/office/drawing/2014/main" val="2060742245"/>
                    </a:ext>
                  </a:extLst>
                </a:gridCol>
                <a:gridCol w="2362200">
                  <a:extLst>
                    <a:ext uri="{9D8B030D-6E8A-4147-A177-3AD203B41FA5}">
                      <a16:colId xmlns:a16="http://schemas.microsoft.com/office/drawing/2014/main" val="1139408227"/>
                    </a:ext>
                  </a:extLst>
                </a:gridCol>
              </a:tblGrid>
              <a:tr h="370840">
                <a:tc>
                  <a:txBody>
                    <a:bodyPr/>
                    <a:lstStyle/>
                    <a:p>
                      <a:r>
                        <a:rPr lang="en-US" dirty="0"/>
                        <a:t>Section</a:t>
                      </a:r>
                    </a:p>
                  </a:txBody>
                  <a:tcPr/>
                </a:tc>
                <a:tc>
                  <a:txBody>
                    <a:bodyPr/>
                    <a:lstStyle/>
                    <a:p>
                      <a:r>
                        <a:rPr lang="en-US" dirty="0"/>
                        <a:t>Description</a:t>
                      </a:r>
                    </a:p>
                  </a:txBody>
                  <a:tcPr/>
                </a:tc>
                <a:tc>
                  <a:txBody>
                    <a:bodyPr/>
                    <a:lstStyle/>
                    <a:p>
                      <a:r>
                        <a:rPr lang="en-US" dirty="0"/>
                        <a:t>Pages</a:t>
                      </a:r>
                    </a:p>
                  </a:txBody>
                  <a:tcPr/>
                </a:tc>
                <a:extLst>
                  <a:ext uri="{0D108BD9-81ED-4DB2-BD59-A6C34878D82A}">
                    <a16:rowId xmlns:a16="http://schemas.microsoft.com/office/drawing/2014/main" val="4287440196"/>
                  </a:ext>
                </a:extLst>
              </a:tr>
              <a:tr h="370840">
                <a:tc>
                  <a:txBody>
                    <a:bodyPr/>
                    <a:lstStyle/>
                    <a:p>
                      <a:r>
                        <a:rPr lang="en-US" dirty="0"/>
                        <a:t>Objective</a:t>
                      </a:r>
                    </a:p>
                  </a:txBody>
                  <a:tcPr/>
                </a:tc>
                <a:tc>
                  <a:txBody>
                    <a:bodyPr/>
                    <a:lstStyle/>
                    <a:p>
                      <a:r>
                        <a:rPr lang="en-US" dirty="0"/>
                        <a:t>Succinctly state the topic and objective(s)</a:t>
                      </a:r>
                    </a:p>
                  </a:txBody>
                  <a:tcPr/>
                </a:tc>
                <a:tc>
                  <a:txBody>
                    <a:bodyPr/>
                    <a:lstStyle/>
                    <a:p>
                      <a:r>
                        <a:rPr lang="en-US" dirty="0"/>
                        <a:t>1 or 2 paragraphs</a:t>
                      </a:r>
                    </a:p>
                  </a:txBody>
                  <a:tcPr/>
                </a:tc>
                <a:extLst>
                  <a:ext uri="{0D108BD9-81ED-4DB2-BD59-A6C34878D82A}">
                    <a16:rowId xmlns:a16="http://schemas.microsoft.com/office/drawing/2014/main" val="1200632889"/>
                  </a:ext>
                </a:extLst>
              </a:tr>
              <a:tr h="370840">
                <a:tc>
                  <a:txBody>
                    <a:bodyPr/>
                    <a:lstStyle/>
                    <a:p>
                      <a:r>
                        <a:rPr lang="en-US" dirty="0"/>
                        <a:t>Analysis </a:t>
                      </a:r>
                    </a:p>
                  </a:txBody>
                  <a:tcPr/>
                </a:tc>
                <a:tc>
                  <a:txBody>
                    <a:bodyPr/>
                    <a:lstStyle/>
                    <a:p>
                      <a:r>
                        <a:rPr lang="en-US" dirty="0"/>
                        <a:t>Summarize the analysis techniques you selected and why.  Essentially resubmit the analysis plan with changes, if any, but focus on the techniques that were most meaningful.</a:t>
                      </a:r>
                    </a:p>
                  </a:txBody>
                  <a:tcPr/>
                </a:tc>
                <a:tc>
                  <a:txBody>
                    <a:bodyPr/>
                    <a:lstStyle/>
                    <a:p>
                      <a:r>
                        <a:rPr lang="en-US" dirty="0"/>
                        <a:t>1 or 2 pages</a:t>
                      </a:r>
                    </a:p>
                  </a:txBody>
                  <a:tcPr/>
                </a:tc>
                <a:extLst>
                  <a:ext uri="{0D108BD9-81ED-4DB2-BD59-A6C34878D82A}">
                    <a16:rowId xmlns:a16="http://schemas.microsoft.com/office/drawing/2014/main" val="1525037758"/>
                  </a:ext>
                </a:extLst>
              </a:tr>
              <a:tr h="370840">
                <a:tc>
                  <a:txBody>
                    <a:bodyPr/>
                    <a:lstStyle/>
                    <a:p>
                      <a:r>
                        <a:rPr lang="en-US" dirty="0"/>
                        <a:t>Results</a:t>
                      </a:r>
                    </a:p>
                  </a:txBody>
                  <a:tcPr/>
                </a:tc>
                <a:tc>
                  <a:txBody>
                    <a:bodyPr/>
                    <a:lstStyle/>
                    <a:p>
                      <a:r>
                        <a:rPr lang="en-US" dirty="0"/>
                        <a:t>Summarize the results. Are they what you expected? Did you achieve all, part, or none of your success criteria?</a:t>
                      </a:r>
                    </a:p>
                  </a:txBody>
                  <a:tcPr/>
                </a:tc>
                <a:tc>
                  <a:txBody>
                    <a:bodyPr/>
                    <a:lstStyle/>
                    <a:p>
                      <a:r>
                        <a:rPr lang="en-US" dirty="0"/>
                        <a:t>1 page plus 2 or 3 graphs as necessary.</a:t>
                      </a:r>
                    </a:p>
                  </a:txBody>
                  <a:tcPr/>
                </a:tc>
                <a:extLst>
                  <a:ext uri="{0D108BD9-81ED-4DB2-BD59-A6C34878D82A}">
                    <a16:rowId xmlns:a16="http://schemas.microsoft.com/office/drawing/2014/main" val="2197456143"/>
                  </a:ext>
                </a:extLst>
              </a:tr>
              <a:tr h="370840">
                <a:tc>
                  <a:txBody>
                    <a:bodyPr/>
                    <a:lstStyle/>
                    <a:p>
                      <a:r>
                        <a:rPr lang="en-US" dirty="0"/>
                        <a:t>Conclusions</a:t>
                      </a:r>
                    </a:p>
                  </a:txBody>
                  <a:tcPr/>
                </a:tc>
                <a:tc>
                  <a:txBody>
                    <a:bodyPr/>
                    <a:lstStyle/>
                    <a:p>
                      <a:r>
                        <a:rPr lang="en-US" dirty="0"/>
                        <a:t>Succinctly state the 2 or 3 major conclusions</a:t>
                      </a:r>
                    </a:p>
                  </a:txBody>
                  <a:tcPr/>
                </a:tc>
                <a:tc>
                  <a:txBody>
                    <a:bodyPr/>
                    <a:lstStyle/>
                    <a:p>
                      <a:r>
                        <a:rPr lang="en-US" dirty="0"/>
                        <a:t>2 or 3 paragraphs</a:t>
                      </a:r>
                    </a:p>
                  </a:txBody>
                  <a:tcPr/>
                </a:tc>
                <a:extLst>
                  <a:ext uri="{0D108BD9-81ED-4DB2-BD59-A6C34878D82A}">
                    <a16:rowId xmlns:a16="http://schemas.microsoft.com/office/drawing/2014/main" val="500609439"/>
                  </a:ext>
                </a:extLst>
              </a:tr>
              <a:tr h="370840">
                <a:tc>
                  <a:txBody>
                    <a:bodyPr/>
                    <a:lstStyle/>
                    <a:p>
                      <a:r>
                        <a:rPr lang="en-US" dirty="0"/>
                        <a:t>Follow on Work</a:t>
                      </a:r>
                    </a:p>
                  </a:txBody>
                  <a:tcPr/>
                </a:tc>
                <a:tc>
                  <a:txBody>
                    <a:bodyPr/>
                    <a:lstStyle/>
                    <a:p>
                      <a:r>
                        <a:rPr lang="en-US" dirty="0"/>
                        <a:t>What could be done next to further examine the data? </a:t>
                      </a:r>
                    </a:p>
                  </a:txBody>
                  <a:tcPr/>
                </a:tc>
                <a:tc>
                  <a:txBody>
                    <a:bodyPr/>
                    <a:lstStyle/>
                    <a:p>
                      <a:r>
                        <a:rPr lang="en-US" dirty="0"/>
                        <a:t>½ page</a:t>
                      </a:r>
                    </a:p>
                  </a:txBody>
                  <a:tcPr/>
                </a:tc>
                <a:extLst>
                  <a:ext uri="{0D108BD9-81ED-4DB2-BD59-A6C34878D82A}">
                    <a16:rowId xmlns:a16="http://schemas.microsoft.com/office/drawing/2014/main" val="517028193"/>
                  </a:ext>
                </a:extLst>
              </a:tr>
              <a:tr h="370840">
                <a:tc>
                  <a:txBody>
                    <a:bodyPr/>
                    <a:lstStyle/>
                    <a:p>
                      <a:r>
                        <a:rPr lang="en-US" dirty="0"/>
                        <a:t>Lessons Learned</a:t>
                      </a:r>
                    </a:p>
                  </a:txBody>
                  <a:tcPr/>
                </a:tc>
                <a:tc>
                  <a:txBody>
                    <a:bodyPr/>
                    <a:lstStyle/>
                    <a:p>
                      <a:r>
                        <a:rPr lang="en-US" dirty="0"/>
                        <a:t>Discussion of what were the major problems, what could have been improved </a:t>
                      </a:r>
                    </a:p>
                  </a:txBody>
                  <a:tcPr/>
                </a:tc>
                <a:tc>
                  <a:txBody>
                    <a:bodyPr/>
                    <a:lstStyle/>
                    <a:p>
                      <a:r>
                        <a:rPr lang="en-US" dirty="0"/>
                        <a:t>½ page</a:t>
                      </a:r>
                    </a:p>
                  </a:txBody>
                  <a:tcPr/>
                </a:tc>
                <a:extLst>
                  <a:ext uri="{0D108BD9-81ED-4DB2-BD59-A6C34878D82A}">
                    <a16:rowId xmlns:a16="http://schemas.microsoft.com/office/drawing/2014/main" val="3559392632"/>
                  </a:ext>
                </a:extLst>
              </a:tr>
              <a:tr h="370840">
                <a:tc>
                  <a:txBody>
                    <a:bodyPr/>
                    <a:lstStyle/>
                    <a:p>
                      <a:r>
                        <a:rPr lang="en-US" dirty="0"/>
                        <a:t>Appendix</a:t>
                      </a:r>
                    </a:p>
                  </a:txBody>
                  <a:tcPr/>
                </a:tc>
                <a:tc>
                  <a:txBody>
                    <a:bodyPr/>
                    <a:lstStyle/>
                    <a:p>
                      <a:r>
                        <a:rPr lang="en-US" dirty="0"/>
                        <a:t>All your Unsupervised and Supervised Analysis</a:t>
                      </a:r>
                    </a:p>
                  </a:txBody>
                  <a:tcPr/>
                </a:tc>
                <a:tc>
                  <a:txBody>
                    <a:bodyPr/>
                    <a:lstStyle/>
                    <a:p>
                      <a:r>
                        <a:rPr lang="en-US" dirty="0"/>
                        <a:t>Unlimited</a:t>
                      </a:r>
                    </a:p>
                  </a:txBody>
                  <a:tcPr/>
                </a:tc>
                <a:extLst>
                  <a:ext uri="{0D108BD9-81ED-4DB2-BD59-A6C34878D82A}">
                    <a16:rowId xmlns:a16="http://schemas.microsoft.com/office/drawing/2014/main" val="4279089224"/>
                  </a:ext>
                </a:extLst>
              </a:tr>
            </a:tbl>
          </a:graphicData>
        </a:graphic>
      </p:graphicFrame>
    </p:spTree>
    <p:extLst>
      <p:ext uri="{BB962C8B-B14F-4D97-AF65-F5344CB8AC3E}">
        <p14:creationId xmlns:p14="http://schemas.microsoft.com/office/powerpoint/2010/main" val="404887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solidFill>
                  <a:schemeClr val="tx2"/>
                </a:solidFill>
              </a:rPr>
              <a:t>The Machine Learning </a:t>
            </a:r>
            <a:r>
              <a:rPr lang="en-US" altLang="en-US" dirty="0">
                <a:solidFill>
                  <a:schemeClr val="tx2"/>
                </a:solidFill>
              </a:rPr>
              <a:t>Revolution</a:t>
            </a:r>
            <a:endParaRPr lang="en-US" altLang="en-US" sz="2800" dirty="0">
              <a:solidFill>
                <a:schemeClr val="tx2"/>
              </a:solidFill>
            </a:endParaRPr>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8</a:t>
            </a:fld>
            <a:endParaRPr lang="en-US" altLang="en-US"/>
          </a:p>
        </p:txBody>
      </p:sp>
      <p:cxnSp>
        <p:nvCxnSpPr>
          <p:cNvPr id="6" name="Straight Connector 5">
            <a:extLst>
              <a:ext uri="{FF2B5EF4-FFF2-40B4-BE49-F238E27FC236}">
                <a16:creationId xmlns:a16="http://schemas.microsoft.com/office/drawing/2014/main" id="{ADC9863F-E6B3-4FB5-95A4-1CDF6711FFB8}"/>
              </a:ext>
            </a:extLst>
          </p:cNvPr>
          <p:cNvCxnSpPr>
            <a:cxnSpLocks/>
          </p:cNvCxnSpPr>
          <p:nvPr/>
        </p:nvCxnSpPr>
        <p:spPr>
          <a:xfrm>
            <a:off x="4572000" y="1295400"/>
            <a:ext cx="0" cy="19785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5A250D-B96B-45A9-94F0-7A13F0F1871A}"/>
              </a:ext>
            </a:extLst>
          </p:cNvPr>
          <p:cNvCxnSpPr>
            <a:cxnSpLocks/>
          </p:cNvCxnSpPr>
          <p:nvPr/>
        </p:nvCxnSpPr>
        <p:spPr>
          <a:xfrm flipH="1" flipV="1">
            <a:off x="4571999" y="3273980"/>
            <a:ext cx="3657601" cy="289822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D84E89-6A6E-4251-B7AF-5DE76990537D}"/>
              </a:ext>
            </a:extLst>
          </p:cNvPr>
          <p:cNvCxnSpPr>
            <a:cxnSpLocks/>
          </p:cNvCxnSpPr>
          <p:nvPr/>
        </p:nvCxnSpPr>
        <p:spPr>
          <a:xfrm>
            <a:off x="4572000" y="762000"/>
            <a:ext cx="0" cy="25119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1B059A-4678-4777-9725-47E4E9CC0326}"/>
              </a:ext>
            </a:extLst>
          </p:cNvPr>
          <p:cNvCxnSpPr>
            <a:cxnSpLocks/>
          </p:cNvCxnSpPr>
          <p:nvPr/>
        </p:nvCxnSpPr>
        <p:spPr>
          <a:xfrm flipV="1">
            <a:off x="914400" y="3273980"/>
            <a:ext cx="3657598" cy="308237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A075BA-CEE7-40EF-AAFA-1F13A7652CBB}"/>
              </a:ext>
            </a:extLst>
          </p:cNvPr>
          <p:cNvSpPr txBox="1"/>
          <p:nvPr/>
        </p:nvSpPr>
        <p:spPr>
          <a:xfrm flipH="1">
            <a:off x="309142" y="1051298"/>
            <a:ext cx="2956560" cy="369332"/>
          </a:xfrm>
          <a:prstGeom prst="rect">
            <a:avLst/>
          </a:prstGeom>
          <a:noFill/>
        </p:spPr>
        <p:txBody>
          <a:bodyPr wrap="square" rtlCol="0">
            <a:spAutoFit/>
          </a:bodyPr>
          <a:lstStyle/>
          <a:p>
            <a:pPr algn="ctr"/>
            <a:r>
              <a:rPr lang="en-US" b="1" i="1" dirty="0">
                <a:solidFill>
                  <a:schemeClr val="accent2"/>
                </a:solidFill>
              </a:rPr>
              <a:t>Better Sensors</a:t>
            </a:r>
          </a:p>
        </p:txBody>
      </p:sp>
      <p:sp>
        <p:nvSpPr>
          <p:cNvPr id="20" name="TextBox 19">
            <a:extLst>
              <a:ext uri="{FF2B5EF4-FFF2-40B4-BE49-F238E27FC236}">
                <a16:creationId xmlns:a16="http://schemas.microsoft.com/office/drawing/2014/main" id="{7A314E05-793A-4A3D-BA3C-60CDEC396D8A}"/>
              </a:ext>
            </a:extLst>
          </p:cNvPr>
          <p:cNvSpPr txBox="1"/>
          <p:nvPr/>
        </p:nvSpPr>
        <p:spPr>
          <a:xfrm flipH="1">
            <a:off x="5943600" y="1112243"/>
            <a:ext cx="2956560" cy="369332"/>
          </a:xfrm>
          <a:prstGeom prst="rect">
            <a:avLst/>
          </a:prstGeom>
          <a:noFill/>
        </p:spPr>
        <p:txBody>
          <a:bodyPr wrap="square" rtlCol="0">
            <a:spAutoFit/>
          </a:bodyPr>
          <a:lstStyle/>
          <a:p>
            <a:pPr algn="ctr"/>
            <a:r>
              <a:rPr lang="en-US" b="1" i="1" dirty="0">
                <a:solidFill>
                  <a:schemeClr val="accent2"/>
                </a:solidFill>
              </a:rPr>
              <a:t>Faster Computers</a:t>
            </a:r>
          </a:p>
        </p:txBody>
      </p:sp>
      <p:sp>
        <p:nvSpPr>
          <p:cNvPr id="21" name="TextBox 20">
            <a:extLst>
              <a:ext uri="{FF2B5EF4-FFF2-40B4-BE49-F238E27FC236}">
                <a16:creationId xmlns:a16="http://schemas.microsoft.com/office/drawing/2014/main" id="{50071758-5E81-4867-9A49-872AF67CF1FA}"/>
              </a:ext>
            </a:extLst>
          </p:cNvPr>
          <p:cNvSpPr txBox="1"/>
          <p:nvPr/>
        </p:nvSpPr>
        <p:spPr>
          <a:xfrm flipH="1">
            <a:off x="3111142" y="6419489"/>
            <a:ext cx="2956560" cy="369332"/>
          </a:xfrm>
          <a:prstGeom prst="rect">
            <a:avLst/>
          </a:prstGeom>
          <a:noFill/>
        </p:spPr>
        <p:txBody>
          <a:bodyPr wrap="square" rtlCol="0">
            <a:spAutoFit/>
          </a:bodyPr>
          <a:lstStyle/>
          <a:p>
            <a:pPr algn="ctr"/>
            <a:r>
              <a:rPr lang="en-US" b="1" i="1" dirty="0">
                <a:solidFill>
                  <a:schemeClr val="accent2"/>
                </a:solidFill>
              </a:rPr>
              <a:t>Better Algorithms</a:t>
            </a:r>
          </a:p>
        </p:txBody>
      </p:sp>
      <p:pic>
        <p:nvPicPr>
          <p:cNvPr id="27" name="Picture 26">
            <a:extLst>
              <a:ext uri="{FF2B5EF4-FFF2-40B4-BE49-F238E27FC236}">
                <a16:creationId xmlns:a16="http://schemas.microsoft.com/office/drawing/2014/main" id="{F46721BF-BB2C-420D-B539-00E20A35C2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75" t="3179" r="7179" b="14349"/>
          <a:stretch/>
        </p:blipFill>
        <p:spPr>
          <a:xfrm>
            <a:off x="309142" y="1677971"/>
            <a:ext cx="1672059" cy="1443609"/>
          </a:xfrm>
          <a:prstGeom prst="rect">
            <a:avLst/>
          </a:prstGeom>
        </p:spPr>
      </p:pic>
      <p:pic>
        <p:nvPicPr>
          <p:cNvPr id="26" name="Picture 25">
            <a:extLst>
              <a:ext uri="{FF2B5EF4-FFF2-40B4-BE49-F238E27FC236}">
                <a16:creationId xmlns:a16="http://schemas.microsoft.com/office/drawing/2014/main" id="{2C212FFD-50E8-42C9-916D-4EA05BEF6D81}"/>
              </a:ext>
            </a:extLst>
          </p:cNvPr>
          <p:cNvPicPr>
            <a:picLocks noChangeAspect="1"/>
          </p:cNvPicPr>
          <p:nvPr/>
        </p:nvPicPr>
        <p:blipFill rotWithShape="1">
          <a:blip r:embed="rId3"/>
          <a:srcRect l="48333" t="27768" r="12500" b="36666"/>
          <a:stretch/>
        </p:blipFill>
        <p:spPr>
          <a:xfrm>
            <a:off x="762000" y="3551610"/>
            <a:ext cx="1909341" cy="975258"/>
          </a:xfrm>
          <a:prstGeom prst="rect">
            <a:avLst/>
          </a:prstGeom>
        </p:spPr>
      </p:pic>
      <p:pic>
        <p:nvPicPr>
          <p:cNvPr id="28" name="Picture 27">
            <a:extLst>
              <a:ext uri="{FF2B5EF4-FFF2-40B4-BE49-F238E27FC236}">
                <a16:creationId xmlns:a16="http://schemas.microsoft.com/office/drawing/2014/main" id="{BE6F69A7-253E-4A95-A967-D01481439017}"/>
              </a:ext>
            </a:extLst>
          </p:cNvPr>
          <p:cNvPicPr>
            <a:picLocks noChangeAspect="1"/>
          </p:cNvPicPr>
          <p:nvPr/>
        </p:nvPicPr>
        <p:blipFill rotWithShape="1">
          <a:blip r:embed="rId4"/>
          <a:srcRect l="48333" t="18940" r="14167" b="42593"/>
          <a:stretch/>
        </p:blipFill>
        <p:spPr>
          <a:xfrm>
            <a:off x="2197048" y="2110638"/>
            <a:ext cx="2180901" cy="1258410"/>
          </a:xfrm>
          <a:prstGeom prst="rect">
            <a:avLst/>
          </a:prstGeom>
        </p:spPr>
      </p:pic>
      <p:pic>
        <p:nvPicPr>
          <p:cNvPr id="30" name="Picture 29">
            <a:extLst>
              <a:ext uri="{FF2B5EF4-FFF2-40B4-BE49-F238E27FC236}">
                <a16:creationId xmlns:a16="http://schemas.microsoft.com/office/drawing/2014/main" id="{A13C318F-75DA-4741-950A-A909D291E7AC}"/>
              </a:ext>
            </a:extLst>
          </p:cNvPr>
          <p:cNvPicPr>
            <a:picLocks noChangeAspect="1"/>
          </p:cNvPicPr>
          <p:nvPr/>
        </p:nvPicPr>
        <p:blipFill rotWithShape="1">
          <a:blip r:embed="rId5"/>
          <a:srcRect l="16773" t="30929" r="67883" b="47155"/>
          <a:stretch/>
        </p:blipFill>
        <p:spPr>
          <a:xfrm>
            <a:off x="5835206" y="3347712"/>
            <a:ext cx="942584" cy="757317"/>
          </a:xfrm>
          <a:prstGeom prst="rect">
            <a:avLst/>
          </a:prstGeom>
        </p:spPr>
      </p:pic>
      <p:pic>
        <p:nvPicPr>
          <p:cNvPr id="29" name="Picture 28">
            <a:extLst>
              <a:ext uri="{FF2B5EF4-FFF2-40B4-BE49-F238E27FC236}">
                <a16:creationId xmlns:a16="http://schemas.microsoft.com/office/drawing/2014/main" id="{1524ED54-B6F3-440A-9404-39AB57A5856B}"/>
              </a:ext>
            </a:extLst>
          </p:cNvPr>
          <p:cNvPicPr>
            <a:picLocks noChangeAspect="1"/>
          </p:cNvPicPr>
          <p:nvPr/>
        </p:nvPicPr>
        <p:blipFill>
          <a:blip r:embed="rId6"/>
          <a:stretch>
            <a:fillRect/>
          </a:stretch>
        </p:blipFill>
        <p:spPr>
          <a:xfrm>
            <a:off x="7094062" y="3179978"/>
            <a:ext cx="1923102" cy="1544421"/>
          </a:xfrm>
          <a:prstGeom prst="rect">
            <a:avLst/>
          </a:prstGeom>
        </p:spPr>
      </p:pic>
      <p:pic>
        <p:nvPicPr>
          <p:cNvPr id="31" name="Picture 30">
            <a:extLst>
              <a:ext uri="{FF2B5EF4-FFF2-40B4-BE49-F238E27FC236}">
                <a16:creationId xmlns:a16="http://schemas.microsoft.com/office/drawing/2014/main" id="{7B8706F5-F399-4448-BFD6-8B2BEFB3D759}"/>
              </a:ext>
            </a:extLst>
          </p:cNvPr>
          <p:cNvPicPr>
            <a:picLocks noChangeAspect="1"/>
          </p:cNvPicPr>
          <p:nvPr/>
        </p:nvPicPr>
        <p:blipFill rotWithShape="1">
          <a:blip r:embed="rId7"/>
          <a:srcRect l="44167" t="23333" r="10833" b="30396"/>
          <a:stretch/>
        </p:blipFill>
        <p:spPr>
          <a:xfrm>
            <a:off x="4754880" y="1473957"/>
            <a:ext cx="2788920" cy="1613058"/>
          </a:xfrm>
          <a:prstGeom prst="rect">
            <a:avLst/>
          </a:prstGeom>
        </p:spPr>
      </p:pic>
      <p:pic>
        <p:nvPicPr>
          <p:cNvPr id="33" name="Picture 32" descr="on-demand.gputechconf.com/gtc/2015/webinar/deep-learning-course/intro-to-deep-learning.mp4 - Google Chrome">
            <a:extLst>
              <a:ext uri="{FF2B5EF4-FFF2-40B4-BE49-F238E27FC236}">
                <a16:creationId xmlns:a16="http://schemas.microsoft.com/office/drawing/2014/main" id="{792EE501-E4FF-45CB-A8F9-FCFFDDBA804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33" t="15670" r="-833" b="7545"/>
          <a:stretch/>
        </p:blipFill>
        <p:spPr>
          <a:xfrm>
            <a:off x="2290022" y="5299850"/>
            <a:ext cx="2388385" cy="975258"/>
          </a:xfrm>
          <a:prstGeom prst="rect">
            <a:avLst/>
          </a:prstGeom>
        </p:spPr>
      </p:pic>
      <p:pic>
        <p:nvPicPr>
          <p:cNvPr id="34" name="Picture 33" descr="on-demand.gputechconf.com/gtc/2015/webinar/deep-learning-course/intro-to-deep-learning.mp4 - Google Chrome">
            <a:extLst>
              <a:ext uri="{FF2B5EF4-FFF2-40B4-BE49-F238E27FC236}">
                <a16:creationId xmlns:a16="http://schemas.microsoft.com/office/drawing/2014/main" id="{C5A661D3-9889-4531-9AE1-81ED2E8B18D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8266" t="60934" r="8384" b="6123"/>
          <a:stretch/>
        </p:blipFill>
        <p:spPr>
          <a:xfrm>
            <a:off x="4784816" y="5477731"/>
            <a:ext cx="2383711" cy="963353"/>
          </a:xfrm>
          <a:prstGeom prst="rect">
            <a:avLst/>
          </a:prstGeom>
        </p:spPr>
      </p:pic>
      <p:pic>
        <p:nvPicPr>
          <p:cNvPr id="3" name="Picture 2">
            <a:extLst>
              <a:ext uri="{FF2B5EF4-FFF2-40B4-BE49-F238E27FC236}">
                <a16:creationId xmlns:a16="http://schemas.microsoft.com/office/drawing/2014/main" id="{CF418A7F-FDBD-409B-8C15-FEF896FC5592}"/>
              </a:ext>
            </a:extLst>
          </p:cNvPr>
          <p:cNvPicPr>
            <a:picLocks noChangeAspect="1"/>
          </p:cNvPicPr>
          <p:nvPr/>
        </p:nvPicPr>
        <p:blipFill rotWithShape="1">
          <a:blip r:embed="rId10"/>
          <a:srcRect l="14026" t="43336" r="52554"/>
          <a:stretch/>
        </p:blipFill>
        <p:spPr>
          <a:xfrm>
            <a:off x="3788959" y="4077918"/>
            <a:ext cx="1495031" cy="1077552"/>
          </a:xfrm>
          <a:prstGeom prst="rect">
            <a:avLst/>
          </a:prstGeom>
        </p:spPr>
      </p:pic>
    </p:spTree>
    <p:extLst>
      <p:ext uri="{BB962C8B-B14F-4D97-AF65-F5344CB8AC3E}">
        <p14:creationId xmlns:p14="http://schemas.microsoft.com/office/powerpoint/2010/main" val="340730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41FC-1BE7-4FBE-A442-4070330FEFB7}"/>
              </a:ext>
            </a:extLst>
          </p:cNvPr>
          <p:cNvSpPr>
            <a:spLocks noGrp="1"/>
          </p:cNvSpPr>
          <p:nvPr>
            <p:ph type="title"/>
          </p:nvPr>
        </p:nvSpPr>
        <p:spPr/>
        <p:txBody>
          <a:bodyPr/>
          <a:lstStyle/>
          <a:p>
            <a:r>
              <a:rPr lang="en-US" dirty="0">
                <a:solidFill>
                  <a:schemeClr val="tx2"/>
                </a:solidFill>
              </a:rPr>
              <a:t>Making Better Models</a:t>
            </a:r>
          </a:p>
        </p:txBody>
      </p:sp>
      <p:sp>
        <p:nvSpPr>
          <p:cNvPr id="3" name="Content Placeholder 2">
            <a:extLst>
              <a:ext uri="{FF2B5EF4-FFF2-40B4-BE49-F238E27FC236}">
                <a16:creationId xmlns:a16="http://schemas.microsoft.com/office/drawing/2014/main" id="{EB900B31-2F17-4538-90D1-DEAECAF8F070}"/>
              </a:ext>
            </a:extLst>
          </p:cNvPr>
          <p:cNvSpPr>
            <a:spLocks noGrp="1"/>
          </p:cNvSpPr>
          <p:nvPr>
            <p:ph idx="1"/>
          </p:nvPr>
        </p:nvSpPr>
        <p:spPr/>
        <p:txBody>
          <a:bodyPr/>
          <a:lstStyle/>
          <a:p>
            <a:pPr marL="0" indent="0">
              <a:buNone/>
            </a:pPr>
            <a:r>
              <a:rPr lang="en-US" dirty="0"/>
              <a:t>In a general sense this class is about making better models… but what makes a model better?</a:t>
            </a:r>
          </a:p>
          <a:p>
            <a:pPr marL="0" indent="0">
              <a:buNone/>
            </a:pPr>
            <a:endParaRPr lang="en-US" dirty="0"/>
          </a:p>
          <a:p>
            <a:pPr marL="0" indent="0">
              <a:buNone/>
            </a:pPr>
            <a:r>
              <a:rPr lang="en-US" dirty="0"/>
              <a:t>It depends on the use of the model</a:t>
            </a:r>
          </a:p>
          <a:p>
            <a:r>
              <a:rPr lang="en-US" sz="2000" dirty="0"/>
              <a:t>More accurate – useful for medical diagnosis</a:t>
            </a:r>
          </a:p>
          <a:p>
            <a:r>
              <a:rPr lang="en-US" sz="2000" dirty="0"/>
              <a:t>Faster – useful for recommending a stock trade</a:t>
            </a:r>
          </a:p>
          <a:p>
            <a:r>
              <a:rPr lang="en-US" sz="2000" dirty="0"/>
              <a:t>Requiring less data – useful for rare events, like predicting nuclear war</a:t>
            </a:r>
          </a:p>
          <a:p>
            <a:r>
              <a:rPr lang="en-US" sz="2000" dirty="0"/>
              <a:t>Requiring no outcomes – useful for social network analysis</a:t>
            </a:r>
          </a:p>
          <a:p>
            <a:r>
              <a:rPr lang="en-US" sz="2000" dirty="0"/>
              <a:t>Easy to visualize – useful for explaining budget recommendations</a:t>
            </a:r>
          </a:p>
          <a:p>
            <a:r>
              <a:rPr lang="en-US" sz="2000" dirty="0"/>
              <a:t>Low false alarm rate – useful for emergency warning systems</a:t>
            </a:r>
          </a:p>
          <a:p>
            <a:endParaRPr lang="en-US" sz="2000" dirty="0"/>
          </a:p>
          <a:p>
            <a:endParaRPr lang="en-US" dirty="0"/>
          </a:p>
          <a:p>
            <a:endParaRPr lang="en-US" dirty="0"/>
          </a:p>
        </p:txBody>
      </p:sp>
      <p:sp>
        <p:nvSpPr>
          <p:cNvPr id="4" name="Slide Number Placeholder 3">
            <a:extLst>
              <a:ext uri="{FF2B5EF4-FFF2-40B4-BE49-F238E27FC236}">
                <a16:creationId xmlns:a16="http://schemas.microsoft.com/office/drawing/2014/main" id="{38ECA34A-5E51-4A4E-AFBF-F78782000FD6}"/>
              </a:ext>
            </a:extLst>
          </p:cNvPr>
          <p:cNvSpPr>
            <a:spLocks noGrp="1"/>
          </p:cNvSpPr>
          <p:nvPr>
            <p:ph type="sldNum" sz="quarter" idx="12"/>
          </p:nvPr>
        </p:nvSpPr>
        <p:spPr/>
        <p:txBody>
          <a:bodyPr/>
          <a:lstStyle/>
          <a:p>
            <a:pPr>
              <a:defRPr/>
            </a:pPr>
            <a:fld id="{CC8EFFDF-A50A-44BE-9F7E-90B33EF365A2}" type="slidenum">
              <a:rPr lang="en-US" altLang="en-US" smtClean="0"/>
              <a:pPr>
                <a:defRPr/>
              </a:pPr>
              <a:t>9</a:t>
            </a:fld>
            <a:endParaRPr lang="en-US" altLang="en-US"/>
          </a:p>
        </p:txBody>
      </p:sp>
    </p:spTree>
    <p:extLst>
      <p:ext uri="{BB962C8B-B14F-4D97-AF65-F5344CB8AC3E}">
        <p14:creationId xmlns:p14="http://schemas.microsoft.com/office/powerpoint/2010/main" val="565852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29801</TotalTime>
  <Words>4450</Words>
  <Application>Microsoft Office PowerPoint</Application>
  <PresentationFormat>On-screen Show (4:3)</PresentationFormat>
  <Paragraphs>768</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Cambria Math</vt:lpstr>
      <vt:lpstr>Symbol</vt:lpstr>
      <vt:lpstr>Office Theme</vt:lpstr>
      <vt:lpstr>Math 642 Introduction to Machine Learning  Lecture 2: Unsupervised Learning:  Principal Components Analysis, Clustering</vt:lpstr>
      <vt:lpstr>2020 Class Schedule</vt:lpstr>
      <vt:lpstr>Machine Learning Taxonomy</vt:lpstr>
      <vt:lpstr>ISLR Roadmap</vt:lpstr>
      <vt:lpstr>Text and Data</vt:lpstr>
      <vt:lpstr>Communications / Homework</vt:lpstr>
      <vt:lpstr>Review from Last Week</vt:lpstr>
      <vt:lpstr>The Machine Learning Revolution</vt:lpstr>
      <vt:lpstr>Making Better Models</vt:lpstr>
      <vt:lpstr>Last Week we Looked at Linear Regression</vt:lpstr>
      <vt:lpstr>Does the Feature Model the Outcome?</vt:lpstr>
      <vt:lpstr>Basic Model</vt:lpstr>
      <vt:lpstr>Statistical Measures of Goodness of Fit</vt:lpstr>
      <vt:lpstr>F Score</vt:lpstr>
      <vt:lpstr>Basic Model</vt:lpstr>
      <vt:lpstr>Single Regression vs Multivariate Regression</vt:lpstr>
      <vt:lpstr>Interaction Terms</vt:lpstr>
      <vt:lpstr>Rigid vs Flexible Models</vt:lpstr>
      <vt:lpstr>Bias Versus Variability, Linear Case</vt:lpstr>
      <vt:lpstr>Bias Versus Variability, Non-Linear Case</vt:lpstr>
      <vt:lpstr>Bias Versus Variability, Another Non-Linear Case</vt:lpstr>
      <vt:lpstr>Model Variability</vt:lpstr>
      <vt:lpstr>Cross Validation</vt:lpstr>
      <vt:lpstr>Training Error vs Test Error</vt:lpstr>
      <vt:lpstr>Training Error vs Test Error</vt:lpstr>
      <vt:lpstr>Unsupervised Learning </vt:lpstr>
      <vt:lpstr>ISLR Roadmap</vt:lpstr>
      <vt:lpstr>Unsupervised Learning</vt:lpstr>
      <vt:lpstr>Principal Components Analysis</vt:lpstr>
      <vt:lpstr>Direction of maximum variance</vt:lpstr>
      <vt:lpstr>Principal Components Analysis</vt:lpstr>
      <vt:lpstr>Principal Components</vt:lpstr>
      <vt:lpstr>Data Conditioning</vt:lpstr>
      <vt:lpstr>Maximum Variance = Minimum Error</vt:lpstr>
      <vt:lpstr>PCA Graphically</vt:lpstr>
      <vt:lpstr>PCA as the Min Error</vt:lpstr>
      <vt:lpstr>Principal Components Analysis</vt:lpstr>
      <vt:lpstr>PCA Graphically</vt:lpstr>
      <vt:lpstr>USArrests Table</vt:lpstr>
      <vt:lpstr>USAarrests</vt:lpstr>
      <vt:lpstr>PCA Biplot = Loading and Scores</vt:lpstr>
      <vt:lpstr>Principal Components</vt:lpstr>
      <vt:lpstr>Percent of Variance Explained</vt:lpstr>
      <vt:lpstr>PVE </vt:lpstr>
      <vt:lpstr>Principle Components Analysis</vt:lpstr>
      <vt:lpstr>Unsupervised Learning: Clustering</vt:lpstr>
      <vt:lpstr>Clustering</vt:lpstr>
      <vt:lpstr>Nomenclature</vt:lpstr>
      <vt:lpstr>K-Means Clustering Using Geometric Distance</vt:lpstr>
      <vt:lpstr>K Means Clustering</vt:lpstr>
      <vt:lpstr>K-Means Clustering</vt:lpstr>
      <vt:lpstr>K-Means Clustering</vt:lpstr>
      <vt:lpstr>K Means Clustering</vt:lpstr>
      <vt:lpstr>Hierarchical Clustering</vt:lpstr>
      <vt:lpstr>Hierarchical Clustering</vt:lpstr>
      <vt:lpstr>Hierarchical Clustering</vt:lpstr>
      <vt:lpstr>Hierarchical Clustering</vt:lpstr>
      <vt:lpstr>Dendrogram</vt:lpstr>
      <vt:lpstr>Another Hierarchical Clustering Example</vt:lpstr>
      <vt:lpstr>Hierarchical Clustering</vt:lpstr>
      <vt:lpstr>Methods of Scoring Clusters</vt:lpstr>
      <vt:lpstr>Euclidean Distance vs Correlation</vt:lpstr>
      <vt:lpstr>Sales Driven by Price</vt:lpstr>
      <vt:lpstr>Homework #10 (page 1 of 2)</vt:lpstr>
      <vt:lpstr>Homework #10 (Page 2 of 2)</vt:lpstr>
      <vt:lpstr>BREAK</vt:lpstr>
      <vt:lpstr>Project Discussion</vt:lpstr>
      <vt:lpstr>Machine Learning Project Goal</vt:lpstr>
      <vt:lpstr>Machine Learning Project Ground Rules</vt:lpstr>
      <vt:lpstr>Project Deliverables</vt:lpstr>
      <vt:lpstr>Project Schedule</vt:lpstr>
      <vt:lpstr> Data sets for Consideration</vt:lpstr>
      <vt:lpstr>Analysis Plan Specifications Topic, Problem Description, Unsupervised Learning Results, Data Selection, Analysis Plan, Supervised Learning Results, Preliminary Conclusions </vt:lpstr>
      <vt:lpstr> Data Curation</vt:lpstr>
      <vt:lpstr>These will cause Your Linear Model to be “Bad”</vt:lpstr>
      <vt:lpstr>Mitigation Techniques</vt:lpstr>
      <vt:lpstr>Final Results, Conclusions, Follow On Recommendations</vt:lpstr>
      <vt:lpstr>Final Report: Specifications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Data Mining</dc:subject>
  <dc:creator>George Wilson</dc:creator>
  <cp:lastModifiedBy>Chris Armao</cp:lastModifiedBy>
  <cp:revision>624</cp:revision>
  <dcterms:created xsi:type="dcterms:W3CDTF">2006-08-16T00:00:00Z</dcterms:created>
  <dcterms:modified xsi:type="dcterms:W3CDTF">2020-01-21T20:01:43Z</dcterms:modified>
</cp:coreProperties>
</file>